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wmf" ContentType="image/x-wmf"/>
  <Default Extension="m4a" ContentType="audi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
  </p:notesMasterIdLst>
  <p:sldIdLst>
    <p:sldId id="256" r:id="rId3"/>
    <p:sldId id="510" r:id="rId4"/>
    <p:sldId id="1109" r:id="rId5"/>
    <p:sldId id="585" r:id="rId6"/>
    <p:sldId id="352" r:id="rId7"/>
    <p:sldId id="859" r:id="rId9"/>
    <p:sldId id="258" r:id="rId10"/>
    <p:sldId id="257" r:id="rId11"/>
    <p:sldId id="353" r:id="rId12"/>
    <p:sldId id="355" r:id="rId13"/>
    <p:sldId id="356" r:id="rId14"/>
    <p:sldId id="295" r:id="rId15"/>
    <p:sldId id="296" r:id="rId16"/>
    <p:sldId id="733" r:id="rId17"/>
    <p:sldId id="663" r:id="rId18"/>
    <p:sldId id="261" r:id="rId19"/>
    <p:sldId id="1060" r:id="rId20"/>
    <p:sldId id="264" r:id="rId21"/>
    <p:sldId id="939" r:id="rId22"/>
    <p:sldId id="263" r:id="rId23"/>
    <p:sldId id="266" r:id="rId24"/>
    <p:sldId id="267" r:id="rId25"/>
    <p:sldId id="662" r:id="rId26"/>
    <p:sldId id="260" r:id="rId27"/>
    <p:sldId id="1110" r:id="rId28"/>
    <p:sldId id="1111" r:id="rId29"/>
    <p:sldId id="1113" r:id="rId30"/>
    <p:sldId id="1114" r:id="rId31"/>
    <p:sldId id="1116" r:id="rId32"/>
    <p:sldId id="1117" r:id="rId33"/>
    <p:sldId id="1118" r:id="rId34"/>
    <p:sldId id="861" r:id="rId35"/>
    <p:sldId id="667" r:id="rId36"/>
    <p:sldId id="668" r:id="rId37"/>
    <p:sldId id="1119" r:id="rId38"/>
    <p:sldId id="1121" r:id="rId39"/>
    <p:sldId id="461" r:id="rId40"/>
    <p:sldId id="1064" r:id="rId41"/>
    <p:sldId id="1120" r:id="rId42"/>
    <p:sldId id="1062" r:id="rId43"/>
    <p:sldId id="1063" r:id="rId44"/>
    <p:sldId id="1061" r:id="rId45"/>
    <p:sldId id="1122" r:id="rId46"/>
    <p:sldId id="1123" r:id="rId47"/>
    <p:sldId id="1124" r:id="rId48"/>
    <p:sldId id="1125" r:id="rId49"/>
    <p:sldId id="1126" r:id="rId50"/>
    <p:sldId id="1128" r:id="rId51"/>
    <p:sldId id="1129" r:id="rId52"/>
    <p:sldId id="1130" r:id="rId53"/>
    <p:sldId id="1131" r:id="rId54"/>
    <p:sldId id="1132" r:id="rId55"/>
    <p:sldId id="1133" r:id="rId56"/>
    <p:sldId id="1127" r:id="rId57"/>
    <p:sldId id="1136" r:id="rId58"/>
    <p:sldId id="1138" r:id="rId59"/>
    <p:sldId id="1140" r:id="rId60"/>
    <p:sldId id="1143" r:id="rId61"/>
    <p:sldId id="1142" r:id="rId62"/>
    <p:sldId id="1144" r:id="rId63"/>
    <p:sldId id="1145" r:id="rId64"/>
    <p:sldId id="1137" r:id="rId65"/>
    <p:sldId id="1139" r:id="rId66"/>
    <p:sldId id="1027" r:id="rId67"/>
    <p:sldId id="1028" r:id="rId68"/>
    <p:sldId id="1029" r:id="rId69"/>
    <p:sldId id="1030" r:id="rId70"/>
    <p:sldId id="1031" r:id="rId71"/>
    <p:sldId id="1032" r:id="rId72"/>
    <p:sldId id="1033" r:id="rId73"/>
    <p:sldId id="1034" r:id="rId74"/>
    <p:sldId id="1035" r:id="rId75"/>
    <p:sldId id="1036" r:id="rId76"/>
    <p:sldId id="1037" r:id="rId77"/>
    <p:sldId id="1038" r:id="rId78"/>
    <p:sldId id="1039" r:id="rId79"/>
    <p:sldId id="805" r:id="rId80"/>
    <p:sldId id="1065" r:id="rId81"/>
    <p:sldId id="360" r:id="rId82"/>
    <p:sldId id="737" r:id="rId83"/>
    <p:sldId id="738" r:id="rId84"/>
    <p:sldId id="849" r:id="rId85"/>
    <p:sldId id="850" r:id="rId86"/>
    <p:sldId id="851" r:id="rId87"/>
    <p:sldId id="1026" r:id="rId88"/>
    <p:sldId id="307" r:id="rId89"/>
  </p:sldIdLst>
  <p:sldSz cx="9144000" cy="6858000" type="screen4x3"/>
  <p:notesSz cx="6858000" cy="9144000"/>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7"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u jiamin" initials="lj" lastIdx="36"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5" d="100"/>
          <a:sy n="65" d="100"/>
        </p:scale>
        <p:origin x="-1536" y="-114"/>
      </p:cViewPr>
      <p:guideLst>
        <p:guide orient="horz" pos="2177"/>
        <p:guide pos="2880"/>
      </p:guideLst>
    </p:cSldViewPr>
  </p:slideViewPr>
  <p:notesTextViewPr>
    <p:cViewPr>
      <p:scale>
        <a:sx n="100" d="100"/>
        <a:sy n="100" d="100"/>
      </p:scale>
      <p:origin x="0" y="0"/>
    </p:cViewPr>
  </p:notesTextViewPr>
  <p:sorterViewPr>
    <p:cViewPr>
      <p:scale>
        <a:sx n="66" d="100"/>
        <a:sy n="66" d="100"/>
      </p:scale>
      <p:origin x="0" y="3324"/>
    </p:cViewPr>
  </p:sorter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34.xml"/><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2EC085-D8E0-43BB-839E-F5A1D86269A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AA9C7E7-272B-40EB-B5C8-F2B77ED3AA9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软件测试的主要活动</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最近闹得沸沸扬扬的德国大众软件门，大家有听说吗？为了和美国的特斯拉硬抗，德国大众开发了第一款大众化的电车，</a:t>
            </a:r>
            <a:r>
              <a:rPr lang="en-US" altLang="zh-CN" dirty="0"/>
              <a:t>ID</a:t>
            </a:r>
            <a:r>
              <a:rPr lang="zh-CN" altLang="en-US" baseline="0" dirty="0"/>
              <a:t> </a:t>
            </a:r>
            <a:r>
              <a:rPr lang="en-US" altLang="zh-CN" baseline="0" dirty="0"/>
              <a:t>3. </a:t>
            </a:r>
            <a:r>
              <a:rPr lang="zh-CN" altLang="en-US" baseline="0" dirty="0"/>
              <a:t>本来这款车</a:t>
            </a:r>
            <a:r>
              <a:rPr lang="en-US" altLang="zh-CN" baseline="0" dirty="0"/>
              <a:t>2020</a:t>
            </a:r>
            <a:r>
              <a:rPr lang="zh-CN" altLang="en-US" baseline="0" dirty="0"/>
              <a:t>年春季就该上市了，但是大众一次两次三次，不断地推迟该车型的上市时间。为什么？据说车都已经下线了，放在车库了，就是不让卖。为什么呢？因为软件还没准备好，还有缺陷。只能等，干等着，看着特斯拉大卖特卖而无可奈克。于是乎，他们的总裁下课了</a:t>
            </a:r>
            <a:r>
              <a:rPr lang="en-US" altLang="zh-CN" baseline="0" dirty="0"/>
              <a:t>…..  </a:t>
            </a:r>
            <a:r>
              <a:rPr lang="zh-CN" altLang="en-US" baseline="0" dirty="0"/>
              <a:t>有人一定觉得很奇怪，一辆普通的汽车能有多少软件？为什么这么难？我考驾照的时候开的桑塔纳，啥软件也没有啊！这就是软件的厉害之处，它看不见莫不着，但是无处不在。猜一猜，现代汽车电子系统的软件有多大？大概有几行代码？ </a:t>
            </a:r>
            <a:endParaRPr lang="zh-CN" altLang="en-US" dirty="0"/>
          </a:p>
        </p:txBody>
      </p:sp>
      <p:sp>
        <p:nvSpPr>
          <p:cNvPr id="4" name="灯片编号占位符 3"/>
          <p:cNvSpPr>
            <a:spLocks noGrp="1"/>
          </p:cNvSpPr>
          <p:nvPr>
            <p:ph type="sldNum" sz="quarter" idx="10"/>
          </p:nvPr>
        </p:nvSpPr>
        <p:spPr/>
        <p:txBody>
          <a:bodyPr lIns="94759" tIns="47380" rIns="94759" bIns="47380"/>
          <a:lstStyle/>
          <a:p>
            <a:pPr algn="r" defTabSz="473710" hangingPunct="1">
              <a:defRPr/>
            </a:pPr>
            <a:fld id="{E9873806-1BCA-4F4B-939D-59F1D9388591}" type="slidenum">
              <a:rPr lang="zh-CN" altLang="en-US" sz="1200" b="0" kern="1200">
                <a:solidFill>
                  <a:prstClr val="black"/>
                </a:solidFill>
                <a:latin typeface="等线" panose="02010600030101010101" charset="-122"/>
                <a:ea typeface="等线" panose="02010600030101010101" charset="-122"/>
                <a:cs typeface="+mn-cs"/>
              </a:rPr>
            </a:fld>
            <a:endParaRPr lang="zh-CN" altLang="en-US" sz="1200" b="0" kern="1200">
              <a:solidFill>
                <a:prstClr val="black"/>
              </a:solidFill>
              <a:latin typeface="等线" panose="02010600030101010101" charset="-122"/>
              <a:ea typeface="等线" panose="02010600030101010101"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除了汽车电子，我们的操作系统、数据库等大型软件，都有几千万行的代码。</a:t>
            </a:r>
            <a:endParaRPr lang="zh-CN" altLang="en-US" dirty="0"/>
          </a:p>
        </p:txBody>
      </p:sp>
      <p:sp>
        <p:nvSpPr>
          <p:cNvPr id="4" name="灯片编号占位符 3"/>
          <p:cNvSpPr>
            <a:spLocks noGrp="1"/>
          </p:cNvSpPr>
          <p:nvPr>
            <p:ph type="sldNum" sz="quarter" idx="10"/>
          </p:nvPr>
        </p:nvSpPr>
        <p:spPr/>
        <p:txBody>
          <a:bodyPr lIns="94759" tIns="47380" rIns="94759" bIns="47380"/>
          <a:lstStyle/>
          <a:p>
            <a:pPr algn="r" defTabSz="473710" hangingPunct="1">
              <a:defRPr/>
            </a:pPr>
            <a:fld id="{E9873806-1BCA-4F4B-939D-59F1D9388591}" type="slidenum">
              <a:rPr lang="zh-CN" altLang="en-US" sz="1200" b="0" kern="1200">
                <a:solidFill>
                  <a:prstClr val="black"/>
                </a:solidFill>
                <a:latin typeface="等线" panose="02010600030101010101" charset="-122"/>
                <a:ea typeface="等线" panose="02010600030101010101" charset="-122"/>
                <a:cs typeface="+mn-cs"/>
              </a:rPr>
            </a:fld>
            <a:endParaRPr lang="zh-CN" altLang="en-US" sz="1200" b="0" kern="1200">
              <a:solidFill>
                <a:prstClr val="black"/>
              </a:solidFill>
              <a:latin typeface="等线" panose="02010600030101010101" charset="-122"/>
              <a:ea typeface="等线" panose="02010600030101010101"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为什么软件规模和软件复杂性的增长会导致软件危机呢？</a:t>
            </a:r>
            <a:r>
              <a:rPr lang="en-US" altLang="zh-CN" dirty="0"/>
              <a:t>1000W</a:t>
            </a:r>
            <a:r>
              <a:rPr lang="zh-CN" altLang="en-US" dirty="0"/>
              <a:t>行的代码，我分成</a:t>
            </a:r>
            <a:r>
              <a:rPr lang="en-US" altLang="zh-CN" dirty="0"/>
              <a:t>1000</a:t>
            </a:r>
            <a:r>
              <a:rPr lang="zh-CN" altLang="en-US" dirty="0"/>
              <a:t>份，每份不就</a:t>
            </a:r>
            <a:r>
              <a:rPr lang="en-US" altLang="zh-CN" dirty="0"/>
              <a:t>1</a:t>
            </a:r>
            <a:r>
              <a:rPr lang="zh-CN" altLang="en-US" dirty="0"/>
              <a:t>万行了吗？那不就解决了软件规模问题了吗？其实事情没你想的这么简单。软件规模与软件危机的秘密就在这本书上：书名叫做人月神话。</a:t>
            </a:r>
            <a:endParaRPr lang="zh-CN" altLang="en-US" dirty="0"/>
          </a:p>
        </p:txBody>
      </p:sp>
      <p:sp>
        <p:nvSpPr>
          <p:cNvPr id="4" name="灯片编号占位符 3"/>
          <p:cNvSpPr>
            <a:spLocks noGrp="1"/>
          </p:cNvSpPr>
          <p:nvPr>
            <p:ph type="sldNum" sz="quarter" idx="10"/>
          </p:nvPr>
        </p:nvSpPr>
        <p:spPr/>
        <p:txBody>
          <a:bodyPr lIns="94759" tIns="47380" rIns="94759" bIns="47380"/>
          <a:lstStyle/>
          <a:p>
            <a:pPr algn="r" defTabSz="473710" hangingPunct="1">
              <a:defRPr/>
            </a:pPr>
            <a:fld id="{E9873806-1BCA-4F4B-939D-59F1D9388591}" type="slidenum">
              <a:rPr lang="zh-CN" altLang="en-US" sz="1200" b="0" kern="1200">
                <a:solidFill>
                  <a:prstClr val="black"/>
                </a:solidFill>
                <a:latin typeface="等线" panose="02010600030101010101" charset="-122"/>
                <a:ea typeface="等线" panose="02010600030101010101" charset="-122"/>
                <a:cs typeface="+mn-cs"/>
              </a:rPr>
            </a:fld>
            <a:endParaRPr lang="zh-CN" altLang="en-US" sz="1200" b="0" kern="1200">
              <a:solidFill>
                <a:prstClr val="black"/>
              </a:solidFill>
              <a:latin typeface="等线" panose="02010600030101010101" charset="-122"/>
              <a:ea typeface="等线" panose="02010600030101010101"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pPr algn="just" defTabSz="473710">
              <a:defRPr/>
            </a:pPr>
            <a:r>
              <a:rPr lang="zh-CN" altLang="en-US" dirty="0"/>
              <a:t>所以啊，</a:t>
            </a:r>
            <a:r>
              <a:rPr kumimoji="1" lang="en-US" altLang="zh-CN" sz="2500" kern="1200" dirty="0">
                <a:latin typeface="Times New Roman" panose="02020603050405020304" pitchFamily="18" charset="0"/>
                <a:ea typeface="微软雅黑" panose="020B0503020204020204" charset="-122"/>
                <a:cs typeface="Times New Roman" panose="02020603050405020304" pitchFamily="18" charset="0"/>
              </a:rPr>
              <a:t>IBM</a:t>
            </a:r>
            <a:r>
              <a:rPr kumimoji="1" lang="zh-CN" altLang="en-US" sz="2500" kern="1200" dirty="0">
                <a:latin typeface="Times New Roman" panose="02020603050405020304" pitchFamily="18" charset="0"/>
                <a:ea typeface="微软雅黑" panose="020B0503020204020204" charset="-122"/>
                <a:cs typeface="Times New Roman" panose="02020603050405020304" pitchFamily="18" charset="0"/>
              </a:rPr>
              <a:t>大型机之父弗雷德里克</a:t>
            </a:r>
            <a:r>
              <a:rPr kumimoji="1" lang="en-US" altLang="zh-CN" sz="2500" kern="1200" dirty="0">
                <a:latin typeface="Times New Roman" panose="02020603050405020304" pitchFamily="18" charset="0"/>
                <a:ea typeface="微软雅黑" panose="020B0503020204020204" charset="-122"/>
                <a:cs typeface="Times New Roman" panose="02020603050405020304" pitchFamily="18" charset="0"/>
              </a:rPr>
              <a:t>.</a:t>
            </a:r>
            <a:r>
              <a:rPr kumimoji="1" lang="zh-CN" altLang="en-US" sz="2500" kern="1200" dirty="0">
                <a:latin typeface="Times New Roman" panose="02020603050405020304" pitchFamily="18" charset="0"/>
                <a:ea typeface="微软雅黑" panose="020B0503020204020204" charset="-122"/>
                <a:cs typeface="Times New Roman" panose="02020603050405020304" pitchFamily="18" charset="0"/>
              </a:rPr>
              <a:t>布鲁克斯提出了一个迄今为止尚未打破的著名论断：</a:t>
            </a:r>
            <a:r>
              <a:rPr lang="en-US" altLang="zh-CN" sz="25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No Silver Bullet </a:t>
            </a:r>
            <a:r>
              <a:rPr lang="zh-CN" altLang="en-US" sz="25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。翻译成中文就是没有银弹。</a:t>
            </a:r>
            <a:endParaRPr lang="zh-CN" altLang="en-US" sz="25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总结一下，就是软件规模的迅速增长导致了软件危机。</a:t>
            </a:r>
            <a:endParaRPr lang="en-US" altLang="zh-CN" dirty="0"/>
          </a:p>
          <a:p>
            <a:r>
              <a:rPr lang="zh-CN" altLang="en-US" dirty="0"/>
              <a:t>软件危机的核心表现是低生成效率和不可靠的软件质量。</a:t>
            </a:r>
            <a:endParaRPr lang="en-US" altLang="zh-CN" dirty="0"/>
          </a:p>
          <a:p>
            <a:r>
              <a:rPr lang="zh-CN" altLang="en-US" dirty="0"/>
              <a:t>因此，软件缺陷难以避免。</a:t>
            </a:r>
            <a:endParaRPr lang="en-US" altLang="zh-CN" dirty="0"/>
          </a:p>
          <a:p>
            <a:r>
              <a:rPr lang="zh-CN" altLang="en-US" dirty="0"/>
              <a:t>那我们改怎么办呢？任由软件缺陷肆孽么？解决的方法就是我们的软件测试</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这一种图充分说明了软件测试的意义。一方面，我们希望软件产品具有很高的可靠性，没有缺陷。另一份，因为没有银弹，我们的软件不可以避免地会出现缺陷。既然我们特别讨厌的缺陷不可避免地要出现，那我们就把他找出来，消灭他！找出缺陷的过程，就是软件测试。</a:t>
            </a:r>
            <a:endParaRPr lang="en-US" altLang="zh-CN" dirty="0"/>
          </a:p>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2"/>
          <p:cNvSpPr>
            <a:spLocks noTextEdit="1"/>
          </p:cNvSpPr>
          <p:nvPr>
            <p:ph type="sldImg"/>
          </p:nvPr>
        </p:nvSpPr>
        <p:spPr>
          <a:xfrm>
            <a:off x="650875" y="406400"/>
            <a:ext cx="5556250" cy="4167188"/>
          </a:xfrm>
        </p:spPr>
      </p:sp>
      <p:sp>
        <p:nvSpPr>
          <p:cNvPr id="106499" name="Rectangle 3"/>
          <p:cNvSpPr>
            <a:spLocks noGrp="1"/>
          </p:cNvSpPr>
          <p:nvPr>
            <p:ph type="body" idx="1"/>
          </p:nvPr>
        </p:nvSpPr>
        <p:spPr>
          <a:xfrm>
            <a:off x="685800" y="4344988"/>
            <a:ext cx="5486400" cy="4113212"/>
          </a:xfrm>
        </p:spPr>
        <p:txBody>
          <a:bodyPr wrap="square" lIns="91440" tIns="45720" rIns="91440" bIns="45720" anchor="t"/>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2"/>
          <p:cNvSpPr>
            <a:spLocks noTextEdit="1"/>
          </p:cNvSpPr>
          <p:nvPr>
            <p:ph type="sldImg"/>
          </p:nvPr>
        </p:nvSpPr>
        <p:spPr>
          <a:xfrm>
            <a:off x="650875" y="406400"/>
            <a:ext cx="5556250" cy="4167188"/>
          </a:xfrm>
        </p:spPr>
      </p:sp>
      <p:sp>
        <p:nvSpPr>
          <p:cNvPr id="107523" name="Rectangle 3"/>
          <p:cNvSpPr>
            <a:spLocks noGrp="1"/>
          </p:cNvSpPr>
          <p:nvPr>
            <p:ph type="body" idx="1"/>
          </p:nvPr>
        </p:nvSpPr>
        <p:spPr>
          <a:xfrm>
            <a:off x="685800" y="4344988"/>
            <a:ext cx="5486400" cy="4113212"/>
          </a:xfrm>
        </p:spPr>
        <p:txBody>
          <a:bodyPr wrap="square" lIns="91440" tIns="45720" rIns="91440" bIns="45720" anchor="t"/>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pPr defTabSz="473710" rtl="0">
              <a:defRPr/>
            </a:pPr>
            <a:r>
              <a:rPr lang="zh-CN" altLang="en-US" dirty="0"/>
              <a:t>综合起来，我们给出了一个完整的定义。</a:t>
            </a:r>
            <a:r>
              <a:rPr lang="zh-CN" altLang="en-US" sz="2500" dirty="0">
                <a:latin typeface="微软雅黑" panose="020B0503020204020204" charset="-122"/>
                <a:ea typeface="微软雅黑" panose="020B0503020204020204" charset="-122"/>
              </a:rPr>
              <a:t>软件测试是发现并指出软件中存在缺陷的过程。</a:t>
            </a:r>
            <a:endParaRPr lang="en-US" altLang="zh-CN" sz="2500" dirty="0">
              <a:latin typeface="微软雅黑" panose="020B0503020204020204" charset="-122"/>
              <a:ea typeface="微软雅黑" panose="020B0503020204020204" charset="-122"/>
            </a:endParaRPr>
          </a:p>
          <a:p>
            <a:pPr defTabSz="473710" rtl="0">
              <a:defRPr/>
            </a:pPr>
            <a:r>
              <a:rPr lang="zh-CN" altLang="en-US" sz="2500" dirty="0">
                <a:latin typeface="微软雅黑" panose="020B0503020204020204" charset="-122"/>
                <a:ea typeface="微软雅黑" panose="020B0503020204020204" charset="-122"/>
              </a:rPr>
              <a:t>这个过程指明和标注问题存在的正确位置，详细记录导致问题出现的操作步骤，及时存储当时的错误状态。目的是便于测试后问题能够准确再现。</a:t>
            </a:r>
            <a:endParaRPr lang="en-US" altLang="zh-CN" sz="2500" dirty="0">
              <a:latin typeface="微软雅黑" panose="020B0503020204020204" charset="-122"/>
              <a:ea typeface="微软雅黑" panose="020B0503020204020204" charset="-122"/>
            </a:endParaRPr>
          </a:p>
          <a:p>
            <a:pPr defTabSz="473710" rtl="0">
              <a:defRPr/>
            </a:pPr>
            <a:r>
              <a:rPr lang="zh-CN" altLang="en-US" sz="2500" dirty="0">
                <a:latin typeface="微软雅黑" panose="020B0503020204020204" charset="-122"/>
                <a:ea typeface="微软雅黑" panose="020B0503020204020204" charset="-122"/>
              </a:rPr>
              <a:t>软件测试对象：包含建模、需求、设计等阶段所产生的大量输出制品及程序代码。请注意，软件测试的对象不仅仅包括代码，不要把软件测试等同于代码测试。</a:t>
            </a:r>
            <a:endParaRPr lang="zh-CN" altLang="en-US" sz="2500" dirty="0">
              <a:latin typeface="微软雅黑" panose="020B0503020204020204" charset="-122"/>
              <a:ea typeface="微软雅黑" panose="020B0503020204020204" charset="-122"/>
            </a:endParaRPr>
          </a:p>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pPr defTabSz="473710">
              <a:defRPr/>
            </a:pPr>
            <a:r>
              <a:rPr lang="zh-CN" altLang="en-US" sz="2500" b="1" dirty="0">
                <a:solidFill>
                  <a:srgbClr val="FF0000"/>
                </a:solidFill>
                <a:latin typeface="微软雅黑" panose="020B0503020204020204" charset="-122"/>
                <a:ea typeface="微软雅黑" panose="020B0503020204020204" charset="-122"/>
              </a:rPr>
              <a:t>软件缺陷危害严重但无法完全避免</a:t>
            </a:r>
            <a:endParaRPr lang="en-US" altLang="zh-CN" sz="2500" b="1" dirty="0">
              <a:solidFill>
                <a:srgbClr val="FF0000"/>
              </a:solidFill>
              <a:latin typeface="微软雅黑" panose="020B0503020204020204" charset="-122"/>
              <a:ea typeface="微软雅黑" panose="020B0503020204020204" charset="-122"/>
            </a:endParaRPr>
          </a:p>
          <a:p>
            <a:pPr defTabSz="473710">
              <a:defRPr/>
            </a:pPr>
            <a:r>
              <a:rPr lang="zh-CN" altLang="en-US" sz="2500" dirty="0">
                <a:solidFill>
                  <a:srgbClr val="FF0000"/>
                </a:solidFill>
                <a:latin typeface="微软雅黑" panose="020B0503020204020204" charset="-122"/>
                <a:ea typeface="微软雅黑" panose="020B0503020204020204" charset="-122"/>
              </a:rPr>
              <a:t>软件规模和复杂性的增长是软件缺陷的根本原因</a:t>
            </a:r>
            <a:endParaRPr lang="en-US" altLang="zh-CN" sz="2500" dirty="0">
              <a:solidFill>
                <a:srgbClr val="FF0000"/>
              </a:solidFill>
              <a:latin typeface="微软雅黑" panose="020B0503020204020204" charset="-122"/>
              <a:ea typeface="微软雅黑" panose="020B0503020204020204" charset="-122"/>
            </a:endParaRPr>
          </a:p>
          <a:p>
            <a:pPr defTabSz="473710">
              <a:defRPr/>
            </a:pPr>
            <a:r>
              <a:rPr lang="zh-CN" altLang="en-US" sz="2500" dirty="0">
                <a:solidFill>
                  <a:srgbClr val="FF0000"/>
                </a:solidFill>
                <a:latin typeface="微软雅黑" panose="020B0503020204020204" charset="-122"/>
                <a:ea typeface="微软雅黑" panose="020B0503020204020204" charset="-122"/>
              </a:rPr>
              <a:t>软件测试是目前解决软件缺陷问题的最有效途径</a:t>
            </a:r>
            <a:endParaRPr lang="en-US" altLang="zh-CN" sz="2500" b="1" dirty="0">
              <a:solidFill>
                <a:srgbClr val="FF0000"/>
              </a:solidFill>
              <a:latin typeface="微软雅黑" panose="020B0503020204020204" charset="-122"/>
              <a:ea typeface="微软雅黑" panose="020B0503020204020204" charset="-122"/>
            </a:endParaRPr>
          </a:p>
          <a:p>
            <a:pPr defTabSz="473710">
              <a:defRPr/>
            </a:pPr>
            <a:endParaRPr lang="en-US" altLang="zh-CN" sz="2500" b="1" u="sng"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a:p>
            <a:pPr defTabSz="473710">
              <a:defRPr/>
            </a:pPr>
            <a:endParaRPr lang="en-US" altLang="zh-CN" sz="2500" b="1" dirty="0">
              <a:solidFill>
                <a:srgbClr val="FF0000"/>
              </a:solidFill>
              <a:latin typeface="微软雅黑" panose="020B0503020204020204" charset="-122"/>
              <a:ea typeface="微软雅黑" panose="020B0503020204020204" charset="-122"/>
            </a:endParaRPr>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fld id="{64B79D6E-30CB-4FA7-9B98-C2A2242888ED}" type="slidenum">
              <a:rPr lang="zh-CN" altLang="en-US"/>
            </a:fld>
            <a:endParaRPr lang="en-US" altLang="zh-CN"/>
          </a:p>
        </p:txBody>
      </p:sp>
      <p:sp>
        <p:nvSpPr>
          <p:cNvPr id="2235394" name="Rectangle 2"/>
          <p:cNvSpPr>
            <a:spLocks noGrp="1" noRot="1" noChangeAspect="1" noChangeArrowheads="1" noTextEdit="1"/>
          </p:cNvSpPr>
          <p:nvPr>
            <p:ph type="sldImg"/>
          </p:nvPr>
        </p:nvSpPr>
        <p:spPr>
          <a:xfrm>
            <a:off x="95250" y="406400"/>
            <a:ext cx="6667500" cy="4167188"/>
          </a:xfrm>
        </p:spPr>
      </p:sp>
      <p:sp>
        <p:nvSpPr>
          <p:cNvPr id="2235395" name="Rectangle 3"/>
          <p:cNvSpPr>
            <a:spLocks noGrp="1" noChangeArrowheads="1"/>
          </p:cNvSpPr>
          <p:nvPr>
            <p:ph type="body" idx="1"/>
          </p:nvPr>
        </p:nvSpPr>
        <p:spPr>
          <a:xfrm>
            <a:off x="685800" y="4344988"/>
            <a:ext cx="5486400" cy="4113212"/>
          </a:xfrm>
          <a:prstGeom prst="rect">
            <a:avLst/>
          </a:prstGeom>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Rot="1" noChangeAspect="1" noChangeArrowheads="1" noTextEdit="1"/>
          </p:cNvSpPr>
          <p:nvPr>
            <p:ph type="sldImg"/>
          </p:nvPr>
        </p:nvSpPr>
        <p:spPr>
          <a:xfrm>
            <a:off x="1857375" y="338138"/>
            <a:ext cx="6216650" cy="3497262"/>
          </a:xfrm>
        </p:spPr>
      </p:sp>
      <p:sp>
        <p:nvSpPr>
          <p:cNvPr id="29699" name="Rectangle 3"/>
          <p:cNvSpPr>
            <a:spLocks noGrp="1" noChangeArrowheads="1"/>
          </p:cNvSpPr>
          <p:nvPr>
            <p:ph type="body" idx="1"/>
          </p:nvPr>
        </p:nvSpPr>
        <p:spPr>
          <a:xfrm>
            <a:off x="994231" y="3644306"/>
            <a:ext cx="7947272" cy="3450629"/>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latin typeface="Arial" panose="020B0604020202020204" pitchFamily="34" charset="0"/>
              </a:rPr>
              <a:t>下面我们来探讨一下软件缺陷产生的原因。这些原因可以分成两类，一个是技术原因，一个是非技术原因。技术原因包括架构瑕疵，算法问题，代码错误等等。非技术原因是对需求的理解和把握上的问题。比如需求理解不到位，需求变化，需求不一致，需求不完整等等。</a:t>
            </a:r>
            <a:endParaRPr lang="zh-CN" altLang="en-US" dirty="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Rot="1" noChangeAspect="1" noChangeArrowheads="1" noTextEdit="1"/>
          </p:cNvSpPr>
          <p:nvPr>
            <p:ph type="sldImg"/>
          </p:nvPr>
        </p:nvSpPr>
        <p:spPr>
          <a:xfrm>
            <a:off x="2022475" y="304800"/>
            <a:ext cx="5549900" cy="3122613"/>
          </a:xfrm>
        </p:spPr>
      </p:sp>
      <p:sp>
        <p:nvSpPr>
          <p:cNvPr id="33795" name="Rectangle 3"/>
          <p:cNvSpPr>
            <a:spLocks noGrp="1" noChangeArrowheads="1"/>
          </p:cNvSpPr>
          <p:nvPr>
            <p:ph type="body" idx="1"/>
          </p:nvPr>
        </p:nvSpPr>
        <p:spPr>
          <a:xfrm>
            <a:off x="960438" y="3255963"/>
            <a:ext cx="7677150" cy="3082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dirty="0">
                <a:latin typeface="Arial" panose="020B0604020202020204" pitchFamily="34" charset="0"/>
              </a:rPr>
              <a:t>如果我们把两个结论放到一起，我们会得出什么新的结论呢？如果我们执行的是瀑布模型，把测试工作全部压倒最后来做，可是我们大部分的软件缺陷其实早在需求分析阶段就已经出现了。所以等到最后阶段再来测试化，这个软件缺陷的生存周期就最大化了。所以，这些缺陷的修复成本就非常大。</a:t>
            </a:r>
            <a:endParaRPr lang="zh-CN" altLang="en-US" dirty="0">
              <a:latin typeface="Arial" panose="020B060402020202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1" dirty="0"/>
              <a:t>软件测试的第二个模型，叫</a:t>
            </a:r>
            <a:r>
              <a:rPr lang="en-US" altLang="zh-CN" b="1" dirty="0"/>
              <a:t>V</a:t>
            </a:r>
            <a:r>
              <a:rPr lang="zh-CN" altLang="en-US" b="1" dirty="0"/>
              <a:t>模型。他的特点呢，就是整个流程呈现</a:t>
            </a:r>
            <a:r>
              <a:rPr lang="en-US" altLang="zh-CN" b="1" dirty="0"/>
              <a:t>V</a:t>
            </a:r>
            <a:r>
              <a:rPr lang="zh-CN" altLang="en-US" b="1" dirty="0"/>
              <a:t>字型。首先我们来看左边这部分，从上到下表示软件开发的整个进程，最开始与用户代表交流，获得用户需求。之后通过需求分析，获得系统需求。之后是系统分析与设计，从而都到系统的总体设计与详细设计。最后根据设计进行编码开发。如果按照瀑布模型，编码完之后才开始测试，对吧？</a:t>
            </a:r>
            <a:endParaRPr lang="en-US" altLang="zh-CN" b="1" dirty="0"/>
          </a:p>
          <a:p>
            <a:r>
              <a:rPr lang="zh-CN" altLang="en-US" b="1" dirty="0"/>
              <a:t>但是</a:t>
            </a:r>
            <a:r>
              <a:rPr lang="en-US" altLang="zh-CN" b="1" dirty="0"/>
              <a:t>V</a:t>
            </a:r>
            <a:r>
              <a:rPr lang="zh-CN" altLang="en-US" b="1" dirty="0"/>
              <a:t>模型要求我们在开发奠定早期就开始测试。在获得用户需求之后，马上开始准备验收测试方案；在获得系统需求后，马上开始准备系统测试方案；在获得总体设计之后，马上开始准备集成测试方案；在获得详细设计之后，马上开始准备单元测试方案。再有代码之后，我们开始执行单元测试。单元测试完了之后，我们依次开始执行集成测试、系统测试和验收测试。我们从图上可以看到，</a:t>
            </a:r>
            <a:r>
              <a:rPr lang="en-US" altLang="zh-CN" b="1" dirty="0"/>
              <a:t>v</a:t>
            </a:r>
            <a:r>
              <a:rPr lang="zh-CN" altLang="en-US" b="1" dirty="0"/>
              <a:t>模型把测试分成测试方案设计和测试执行两个部分。左边往下走的这条线，是我们的测试方案设计。右边这边往上走的线，是测试执行。和瀑布模型比起来，</a:t>
            </a:r>
            <a:r>
              <a:rPr lang="en-US" altLang="zh-CN" b="1" dirty="0"/>
              <a:t>V</a:t>
            </a:r>
            <a:r>
              <a:rPr lang="zh-CN" altLang="en-US" b="1" dirty="0"/>
              <a:t>模型把测试方案的提前了，从而能加速软件测试的整个过程。</a:t>
            </a:r>
            <a:endParaRPr lang="en-US" altLang="zh-CN" b="1" dirty="0"/>
          </a:p>
          <a:p>
            <a:endParaRPr lang="en-US" altLang="zh-CN" b="1" dirty="0"/>
          </a:p>
          <a:p>
            <a:pPr marL="0" marR="0" lvl="0" indent="0" defTabSz="457200" eaLnBrk="1" fontAlgn="auto" latinLnBrk="0" hangingPunct="1">
              <a:lnSpc>
                <a:spcPct val="118000"/>
              </a:lnSpc>
              <a:spcBef>
                <a:spcPts val="0"/>
              </a:spcBef>
              <a:spcAft>
                <a:spcPts val="0"/>
              </a:spcAft>
              <a:buClrTx/>
              <a:buSzTx/>
              <a:buFontTx/>
              <a:buNone/>
              <a:defRPr/>
            </a:pPr>
            <a:r>
              <a:rPr lang="en-US" altLang="zh-CN" b="1" dirty="0"/>
              <a:t>V</a:t>
            </a:r>
            <a:r>
              <a:rPr lang="zh-CN" altLang="en-US" b="1" dirty="0"/>
              <a:t>模型通过将部分测试活动，也就是测试方案的设计，提前了，从而实现了测试任务的加速。但是呢，它没有从根本上解决尽快测试尽早测试的要求。还是要等软件开发完毕之后才能开始执行测试，才能发现软件缺陷。这样还是太晚了。问题的根本原因在于，</a:t>
            </a:r>
            <a:r>
              <a:rPr lang="en-US" altLang="zh-CN" b="1" dirty="0"/>
              <a:t>V</a:t>
            </a:r>
            <a:r>
              <a:rPr lang="zh-CN" altLang="en-US" b="1" dirty="0"/>
              <a:t>模型假定了我们的软件开发走的还是传统的瀑布模型，先搞完需求分析，才能搞系统设计，搞定了系统设计才能搞详细设计，详细设计全部搞定了才能开始编码。这样的模式还是单向的，不可逆的过程。</a:t>
            </a:r>
            <a:endParaRPr lang="zh-CN" altLang="en-US" b="1" dirty="0"/>
          </a:p>
          <a:p>
            <a:endParaRPr lang="zh-CN" altLang="en-US" b="1"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b="1" dirty="0"/>
              <a:t>要彻底地解决尽早测试尽快测试的问题，我们就需要用到这个</a:t>
            </a:r>
            <a:r>
              <a:rPr lang="en-US" altLang="zh-CN" b="1" dirty="0"/>
              <a:t>RUP</a:t>
            </a:r>
            <a:r>
              <a:rPr lang="zh-CN" altLang="en-US" b="1" dirty="0"/>
              <a:t>模型。</a:t>
            </a:r>
            <a:r>
              <a:rPr lang="en-US" altLang="zh-CN" b="1" dirty="0"/>
              <a:t>RUP</a:t>
            </a:r>
            <a:r>
              <a:rPr lang="zh-CN" altLang="en-US" b="1" dirty="0"/>
              <a:t>模型也叫迭代模型。当然他有很多变种，比如</a:t>
            </a:r>
            <a:r>
              <a:rPr lang="en-US" altLang="zh-CN" b="1" dirty="0"/>
              <a:t>XP</a:t>
            </a:r>
            <a:r>
              <a:rPr lang="zh-CN" altLang="en-US" b="1" dirty="0"/>
              <a:t>模型，等等。这个模型的特点，就是迭代，基本的迭代过程有</a:t>
            </a:r>
            <a:r>
              <a:rPr lang="en-US" altLang="zh-CN" b="1" dirty="0"/>
              <a:t>4</a:t>
            </a:r>
            <a:r>
              <a:rPr lang="zh-CN" altLang="en-US" b="1" dirty="0"/>
              <a:t>步。</a:t>
            </a:r>
            <a:r>
              <a:rPr lang="en-US" altLang="zh-CN" b="1" dirty="0"/>
              <a:t>Inception</a:t>
            </a:r>
            <a:r>
              <a:rPr lang="zh-CN" altLang="en-US" b="1" dirty="0"/>
              <a:t>、</a:t>
            </a:r>
            <a:r>
              <a:rPr lang="en-US" altLang="zh-CN" b="1" dirty="0"/>
              <a:t>elaboration</a:t>
            </a:r>
            <a:r>
              <a:rPr lang="zh-CN" altLang="en-US" b="1" dirty="0"/>
              <a:t>、</a:t>
            </a:r>
            <a:r>
              <a:rPr lang="en-US" altLang="zh-CN" b="1" dirty="0"/>
              <a:t>construction</a:t>
            </a:r>
            <a:r>
              <a:rPr lang="zh-CN" altLang="en-US" b="1" dirty="0"/>
              <a:t>和</a:t>
            </a:r>
            <a:r>
              <a:rPr lang="en-US" altLang="zh-CN" b="1" dirty="0"/>
              <a:t>Transition</a:t>
            </a:r>
            <a:r>
              <a:rPr lang="zh-CN" altLang="en-US" b="1" dirty="0"/>
              <a:t>。</a:t>
            </a:r>
            <a:r>
              <a:rPr lang="en-US" altLang="zh-CN" b="1" dirty="0"/>
              <a:t>Inception</a:t>
            </a:r>
            <a:r>
              <a:rPr lang="zh-CN" altLang="en-US" b="1" dirty="0"/>
              <a:t>是概念建模阶段，基本相当于我们的需求分析。</a:t>
            </a:r>
            <a:r>
              <a:rPr lang="en-US" altLang="zh-CN" b="1" dirty="0"/>
              <a:t>elaboration</a:t>
            </a:r>
            <a:r>
              <a:rPr lang="zh-CN" altLang="en-US" b="1" dirty="0"/>
              <a:t>呢，是详细展开阶段，相当于我们常说的设计阶段。</a:t>
            </a:r>
            <a:r>
              <a:rPr lang="en-US" altLang="zh-CN" b="1" dirty="0"/>
              <a:t>construction</a:t>
            </a:r>
            <a:r>
              <a:rPr lang="zh-CN" altLang="en-US" b="1" dirty="0"/>
              <a:t>是构造，也就是我们所的开发或者编码实现阶段。</a:t>
            </a:r>
            <a:r>
              <a:rPr lang="en-US" altLang="zh-CN" b="1" dirty="0"/>
              <a:t>transition</a:t>
            </a:r>
            <a:r>
              <a:rPr lang="zh-CN" altLang="en-US" b="1" dirty="0"/>
              <a:t>是迁移，也就是我们所的交付阶段。本来这个是个阶段也没啥特别的，其实和我们的瀑布模型、</a:t>
            </a:r>
            <a:r>
              <a:rPr lang="en-US" altLang="zh-CN" b="1" dirty="0"/>
              <a:t>V</a:t>
            </a:r>
            <a:r>
              <a:rPr lang="zh-CN" altLang="en-US" b="1" dirty="0"/>
              <a:t>模型没有什么本质性的差异。真正的差异在哪里呢？秘密在于两发方面。第一，他要进行迭代开发。大家可以看一些这个图的最底下。他把整个开发流程划分了多个迭代过程，每个迭代过程完成一个小任务。第二特点呢，就在于它的每个阶段内部，都有需求、分析、设计、实现、测试、部署等等完整的流程。这个是和传统软件开发模型完全不一样的。比如说在概念分析阶段，传统的做法就是分析需求，去定义好我们的软件到底要完成什么功能就行了。但是在</a:t>
            </a:r>
            <a:r>
              <a:rPr lang="en-US" altLang="zh-CN" b="1" dirty="0"/>
              <a:t>RUP</a:t>
            </a:r>
            <a:r>
              <a:rPr lang="zh-CN" altLang="en-US" b="1" dirty="0"/>
              <a:t>模型里面呢，不仅仅要定义出你的软件要做什么，而且要设计实现一部分的关键的核心需求，演示一下，甚至交给客户使用一下看看是不是他们想要的系统。所以呢，在概念阶段啊，我们就有了开发设计和测试。我们测试工作，贯穿了整个软件开发周期。虽然在早起阶段，测试工作相对比较少，但确实是有的。大家看这个图，这就是</a:t>
            </a:r>
            <a:r>
              <a:rPr lang="en-US" altLang="zh-CN" b="1" dirty="0"/>
              <a:t>RUP</a:t>
            </a:r>
            <a:r>
              <a:rPr lang="zh-CN" altLang="en-US" b="1" dirty="0"/>
              <a:t>模型下测试的一个分布图。可以看到，测试任务是一波一波的，尤其以构造阶段的测试任务最为密集。</a:t>
            </a:r>
            <a:endParaRPr lang="zh-CN" altLang="en-US" b="1"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kumimoji="1" lang="zh-CN" altLang="en-US" dirty="0"/>
              <a:t>软件测试脱胎于软件的调试。在二十世纪</a:t>
            </a:r>
            <a:r>
              <a:rPr kumimoji="1" lang="en-US" altLang="zh-CN" dirty="0"/>
              <a:t>70</a:t>
            </a:r>
            <a:r>
              <a:rPr kumimoji="1" lang="zh-CN" altLang="en-US" dirty="0"/>
              <a:t>年代之前，计算机软件都比较小，基本上一两个人负责一个软件。所以他们都是通过调试的手段来解决软件缺陷，基本上没有独立的软件测试环节。</a:t>
            </a:r>
            <a:endParaRPr kumimoji="1" lang="en-US" altLang="zh-CN" dirty="0"/>
          </a:p>
          <a:p>
            <a:r>
              <a:rPr kumimoji="1" lang="en-US" altLang="zh-CN" dirty="0"/>
              <a:t>【</a:t>
            </a:r>
            <a:r>
              <a:rPr kumimoji="1" lang="zh-CN" altLang="en-US" dirty="0"/>
              <a:t>点击</a:t>
            </a:r>
            <a:r>
              <a:rPr kumimoji="1" lang="en-US" altLang="zh-CN" dirty="0"/>
              <a:t>】</a:t>
            </a:r>
            <a:r>
              <a:rPr kumimoji="1" lang="zh-CN" altLang="en-US" dirty="0"/>
              <a:t>到了上世纪</a:t>
            </a:r>
            <a:r>
              <a:rPr kumimoji="1" lang="en-US" altLang="zh-CN" dirty="0"/>
              <a:t>80</a:t>
            </a:r>
            <a:r>
              <a:rPr kumimoji="1" lang="zh-CN" altLang="en-US" dirty="0"/>
              <a:t>年代，因为软件规模的迅速增长以及软件质量的明显下降，人们提出了软件测试技术，并且得到了迅速的发展和应用。</a:t>
            </a:r>
            <a:endParaRPr kumimoji="1" lang="en-US" altLang="zh-CN" dirty="0"/>
          </a:p>
          <a:p>
            <a:r>
              <a:rPr kumimoji="1" lang="en-US" altLang="zh-CN" dirty="0"/>
              <a:t>【</a:t>
            </a:r>
            <a:r>
              <a:rPr kumimoji="1" lang="zh-CN" altLang="en-US" dirty="0"/>
              <a:t>点击</a:t>
            </a:r>
            <a:r>
              <a:rPr kumimoji="1" lang="en-US" altLang="zh-CN" dirty="0"/>
              <a:t>】</a:t>
            </a:r>
            <a:r>
              <a:rPr kumimoji="1" lang="zh-CN" altLang="en-US" dirty="0"/>
              <a:t>到了二十世纪</a:t>
            </a:r>
            <a:r>
              <a:rPr kumimoji="1" lang="en-US" altLang="zh-CN" dirty="0"/>
              <a:t>90</a:t>
            </a:r>
            <a:r>
              <a:rPr kumimoji="1" lang="zh-CN" altLang="en-US" dirty="0"/>
              <a:t>年代开始，人们开始嫌弃手工测试的效率和成本问题，所以开始积极寻找自动化的测试方法。</a:t>
            </a:r>
            <a:endParaRPr kumimoji="1" lang="en-US" altLang="zh-CN" dirty="0"/>
          </a:p>
          <a:p>
            <a:r>
              <a:rPr kumimoji="1" lang="en-US" altLang="zh-CN" dirty="0"/>
              <a:t>【</a:t>
            </a:r>
            <a:r>
              <a:rPr kumimoji="1" lang="zh-CN" altLang="en-US" dirty="0"/>
              <a:t>点击</a:t>
            </a:r>
            <a:r>
              <a:rPr kumimoji="1" lang="en-US" altLang="zh-CN" dirty="0"/>
              <a:t>】2010</a:t>
            </a:r>
            <a:r>
              <a:rPr kumimoji="1" lang="zh-CN" altLang="en-US" dirty="0"/>
              <a:t>年之后呢，因为互联网的兴起，人们提出了众包测试的概念，就是把一个庞大的测试计划进行拆分，拆成一个一个独立的小规模的测试任务，然后发布到互联网上，有兴趣的人就可以去完成测试任务并得到报酬。</a:t>
            </a:r>
            <a:endParaRPr kumimoji="1" lang="en-US" altLang="zh-CN" dirty="0"/>
          </a:p>
          <a:p>
            <a:r>
              <a:rPr kumimoji="1" lang="en-US" altLang="zh-CN" dirty="0"/>
              <a:t>【</a:t>
            </a:r>
            <a:r>
              <a:rPr kumimoji="1" lang="zh-CN" altLang="en-US" dirty="0"/>
              <a:t>点击</a:t>
            </a:r>
            <a:r>
              <a:rPr kumimoji="1" lang="en-US" altLang="zh-CN" dirty="0"/>
              <a:t>】</a:t>
            </a:r>
            <a:r>
              <a:rPr kumimoji="1" lang="zh-CN" altLang="en-US" dirty="0"/>
              <a:t>从</a:t>
            </a:r>
            <a:r>
              <a:rPr kumimoji="1" lang="en-US" altLang="zh-CN" dirty="0"/>
              <a:t>2020</a:t>
            </a:r>
            <a:r>
              <a:rPr kumimoji="1" lang="zh-CN" altLang="en-US" dirty="0"/>
              <a:t>年附件开始，随着智能软件的兴起，人们又提出了智能测试的概念，关注包括自动驾驶等智能软件的测试问题。</a:t>
            </a:r>
            <a:endParaRPr kumimoji="1" lang="en-US" altLang="zh-CN" dirty="0"/>
          </a:p>
          <a:p>
            <a:r>
              <a:rPr kumimoji="1" lang="zh-CN" altLang="en-US" dirty="0"/>
              <a:t>从这个发展历程我们可以看到，软件测试技术基本上十年左右就会出一个新的理念，新的手段，新的关注点。软件测试是一门古老的技术，但他一直在不断的发展变化，适应新的软件开发浪潮。</a:t>
            </a:r>
            <a:endParaRPr kumimoji="1" lang="en-US" altLang="zh-CN"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人工智能技术，也就是我们经常听到的</a:t>
            </a:r>
            <a:r>
              <a:rPr lang="en-US" altLang="zh-CN" dirty="0"/>
              <a:t>AI</a:t>
            </a:r>
            <a:r>
              <a:rPr lang="zh-CN" altLang="en-US" dirty="0"/>
              <a:t>技术，诞生于二十世纪五十年代。在</a:t>
            </a:r>
            <a:r>
              <a:rPr lang="en-US" altLang="zh-CN" dirty="0"/>
              <a:t>1956</a:t>
            </a:r>
            <a:r>
              <a:rPr lang="zh-CN" altLang="en-US" dirty="0"/>
              <a:t>年的达特茅斯大会上，正式确立人工智能为独立的学科。这是当年几个学术大牛的合影，已经成了历史性的珍贵照片了。</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上面我简单介绍了人工智能学科的发展历史。那么人工智能和我们的软件测试又有什么关系呢？毕竟我们的课程是软件测试技术啊，对吧？软件测试与人工智能的关系有两个方面。</a:t>
            </a:r>
            <a:endParaRPr lang="en-US" altLang="zh-CN" dirty="0"/>
          </a:p>
          <a:p>
            <a:r>
              <a:rPr lang="zh-CN" altLang="en-US" dirty="0"/>
              <a:t>一方面，人工智能的表现形式都是软件，比如人面识别、自动驾驶，其关键都是软件。摄像头都是普通的摄像头，但是接上人脸识别软件他就智能了。汽车还是那个汽车，但是装上自动驾驶软件，他就可以无人驾驶了。所以说，本质上，人工智能必须通过软件来体现。而只要他是一种软件，他就必须接受软件测试，对吧？只要是软件，不管你有多智能，都逃不出我们软件测试的手掌心。所以，第一个关系，就是我们的软件测试技术，可以服务员人工智能，可以对智能软件进行测试，找出他们的缺陷和错误，提高智能软件的可靠性和安全性。</a:t>
            </a:r>
            <a:endParaRPr lang="en-US" altLang="zh-CN" dirty="0"/>
          </a:p>
          <a:p>
            <a:r>
              <a:rPr lang="zh-CN" altLang="en-US" dirty="0"/>
              <a:t>第二个关系呢，倒过来，人工智能技术服务于我们的软件测试。软件测试是一门高技术的活，很多事情需要智能，才能尽快地找出尽可能多的软件缺陷。随着人工智能技术的发展，我们是不是可以用人工智能来实现智能化的软件测试呢？没错，这就是我们后面要讲的基于人工智能的软件测试技术。</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智能软件如今已经成了最为人们的软件应用。最典型的莫过于自动驾驶和人脸识别。特斯拉凭借自动驾驶技术，成为全球市值最高的汽车制造商，超过了丰田、奔驰、宝马、法拉利等传统的汽车知道企业。如果特斯拉你买不起，至少你买得起智能手机吧？而人脸识别是目前智能手机的标配，每天都用要用，而且用很多很多次。可以说，智能软件已经渗透进了我们生活的方方面面。</a:t>
            </a:r>
            <a:endParaRPr lang="en-US" altLang="zh-CN" dirty="0"/>
          </a:p>
          <a:p>
            <a:r>
              <a:rPr lang="zh-CN" altLang="en-US" dirty="0"/>
              <a:t>但是呢，智能软件也是一种软件，而且是一种复杂的软件。所以它也逃脱不了软件的规律，那就我们讲过的</a:t>
            </a:r>
            <a:r>
              <a:rPr lang="en-US" altLang="zh-CN" dirty="0"/>
              <a:t>no silver bullet</a:t>
            </a:r>
            <a:r>
              <a:rPr lang="zh-CN" altLang="en-US" dirty="0"/>
              <a:t>的规律：是软件就会有缺陷。所以你看到很多关于特斯拉自动驾驶出现的车祸，车毁人亡，异常惨烈。你也一定经历过人脸识别软件不认识你的时候，对吗？甚至有人直接用打印的图片骗过了人脸识别。这些缺陷严重影响我们的生命安全以及隔热隐私。</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下面我们通过无人驾驶车辆以及人脸识别手机，来说明智能软件的测试问题。</a:t>
            </a:r>
            <a:endParaRPr lang="en-US" altLang="zh-CN" dirty="0"/>
          </a:p>
          <a:p>
            <a:r>
              <a:rPr lang="zh-CN" altLang="en-US" dirty="0"/>
              <a:t>首先，我们来看看无人车的测试。正常情况来说，我们应该带上无人车，到马路上去到处转转，看看会不会出问题。对吧？就是我们左边这个图上的场景。而且我们也确实经常能从新闻上看到类似的场景，</a:t>
            </a:r>
            <a:r>
              <a:rPr lang="en-US" altLang="zh-CN" dirty="0"/>
              <a:t>google</a:t>
            </a:r>
            <a:r>
              <a:rPr lang="zh-CN" altLang="en-US" dirty="0"/>
              <a:t>，</a:t>
            </a:r>
            <a:r>
              <a:rPr lang="en-US" altLang="zh-CN" dirty="0"/>
              <a:t>apple</a:t>
            </a:r>
            <a:r>
              <a:rPr lang="zh-CN" altLang="en-US" dirty="0"/>
              <a:t>等都有无人车开到马路上进行测试的经历。但是这种直接上路测试是非常危险的。万一出错了，那可能就会造成巨大的伤害。大家假想一下，如果无人车失控冲进人群的话，会怎么样？死伤无数，对吧？如果是在美国这种人命很值钱的国家，估计公司就要破产。为了解决这个问题，我们就不能真的把车开出去，而应该用软件模拟的方式来测试，对不对？所以我们需要用软件测试方法，自动生成各种各样的路况信息来测试无人驾驶车辆。这种基于软件测试的无人车测试，我们实现了从现场测试走向虚拟测试，从而降低了风险，降低成本，同时还可以提高覆盖率。你真实上路的话，其实很难碰到一些特殊路况的，比如有人闯红灯，有人逆行等等，这些路况其实很难碰到，所以也就很难测试到这些极端路况。而通过软件模拟测试方式，我们是可以很容易的测试到这类场景的。从而能保证我们的真车在经过测试之后，及时碰到极端路况也能轻松应对。</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首先，我们要回顾一下软件测试，以及软件本身的本质。软件的本质，其实就是一个函数映射。讲输入</a:t>
            </a:r>
            <a:r>
              <a:rPr lang="en-US" altLang="zh-CN" dirty="0"/>
              <a:t>X</a:t>
            </a:r>
            <a:r>
              <a:rPr lang="zh-CN" altLang="en-US" dirty="0"/>
              <a:t>映射到</a:t>
            </a:r>
            <a:r>
              <a:rPr lang="en-US" altLang="zh-CN" dirty="0"/>
              <a:t>Y</a:t>
            </a:r>
            <a:r>
              <a:rPr lang="zh-CN" altLang="en-US" dirty="0"/>
              <a:t>。</a:t>
            </a:r>
            <a:r>
              <a:rPr lang="en-US" altLang="zh-CN" dirty="0"/>
              <a:t>X</a:t>
            </a:r>
            <a:r>
              <a:rPr lang="zh-CN" altLang="en-US" dirty="0"/>
              <a:t>是软件的输入，而</a:t>
            </a:r>
            <a:r>
              <a:rPr lang="en-US" altLang="zh-CN" dirty="0"/>
              <a:t>Y</a:t>
            </a:r>
            <a:r>
              <a:rPr lang="zh-CN" altLang="en-US" dirty="0"/>
              <a:t>这时软件的输出。那么软件测试的本质又是什么呢？就是找出所有导致映射出错的输入</a:t>
            </a:r>
            <a:r>
              <a:rPr lang="en-US" altLang="zh-CN" dirty="0"/>
              <a:t>X</a:t>
            </a:r>
            <a:r>
              <a:rPr lang="zh-CN" altLang="en-US" dirty="0"/>
              <a:t>。给定</a:t>
            </a:r>
            <a:r>
              <a:rPr lang="en-US" altLang="zh-CN" dirty="0"/>
              <a:t>x1</a:t>
            </a:r>
            <a:r>
              <a:rPr lang="zh-CN" altLang="en-US" dirty="0"/>
              <a:t>，如果</a:t>
            </a:r>
            <a:r>
              <a:rPr lang="en-US" altLang="zh-CN" dirty="0"/>
              <a:t>f(x1)</a:t>
            </a:r>
            <a:r>
              <a:rPr lang="zh-CN" altLang="en-US" dirty="0"/>
              <a:t>不等于我们的预期输出</a:t>
            </a:r>
            <a:r>
              <a:rPr lang="en-US" altLang="zh-CN" dirty="0"/>
              <a:t>y1</a:t>
            </a:r>
            <a:r>
              <a:rPr lang="zh-CN" altLang="en-US" dirty="0"/>
              <a:t>，那么这个软件就出错了，也就是说，输入</a:t>
            </a:r>
            <a:r>
              <a:rPr lang="en-US" altLang="zh-CN" dirty="0"/>
              <a:t>X1</a:t>
            </a:r>
            <a:r>
              <a:rPr lang="zh-CN" altLang="en-US" dirty="0"/>
              <a:t>触发了软件的一个缺陷。我们软件测试的目标就是找出所有能触发软件缺陷的</a:t>
            </a:r>
            <a:r>
              <a:rPr lang="en-US" altLang="zh-CN" dirty="0"/>
              <a:t>x1. </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685800"/>
            <a:ext cx="5486400" cy="3429000"/>
          </a:xfrm>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因为新一代火箭</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Ariane 5</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使用了上一代火箭</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Ariane 4</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的工作代码，而</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Ariane 5</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拥有更高的加速引擎，飞行几十秒后的速度将是上一代</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Ariane 4</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火箭速度的五倍，当将火箭水平速度相关的一个</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64</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位浮点数转换为</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16</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位带符号整数的程序中，超过了</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16</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位带符号整数能够存储的最大值</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32767</a:t>
            </a:r>
            <a:r>
              <a:rPr lang="zh-CN" altLang="zh-CN" sz="1200" kern="1200" dirty="0" smtClean="0">
                <a:solidFill>
                  <a:schemeClr val="tx1"/>
                </a:solidFill>
                <a:effectLst/>
                <a:latin typeface="Arial" panose="020B0604020202020204" pitchFamily="34" charset="0"/>
                <a:ea typeface="宋体" panose="02010600030101010101" pitchFamily="2" charset="-122"/>
                <a:cs typeface="+mn-cs"/>
              </a:rPr>
              <a:t>，引起数据溢出、转换失败，最终导致负责引导和姿势控制工作的备份计算机系统崩溃</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FC1E8347-1A91-44CB-BE93-8A70171D17A1}" type="slidenum">
              <a:rPr lang="en-US" altLang="zh-CN"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要找出所有能触发缺陷的输入，我们就要遍历所有的输入值，对不对？但是呢，通常而已，这个输入域会非常巨大。比如一个简单的两个整数相加的函数，大家想一想他的输入域有多大？有多少种不同的输入值？大家考虑一下？一个</a:t>
            </a:r>
            <a:r>
              <a:rPr lang="en-US" altLang="zh-CN" dirty="0" err="1"/>
              <a:t>int</a:t>
            </a:r>
            <a:r>
              <a:rPr lang="zh-CN" altLang="en-US" dirty="0"/>
              <a:t>值，他的最小值是</a:t>
            </a:r>
            <a:r>
              <a:rPr lang="en-US" altLang="zh-CN" dirty="0"/>
              <a:t>-2</a:t>
            </a:r>
            <a:r>
              <a:rPr lang="zh-CN" altLang="en-US" dirty="0"/>
              <a:t>的</a:t>
            </a:r>
            <a:r>
              <a:rPr lang="en-US" altLang="zh-CN" dirty="0"/>
              <a:t>31</a:t>
            </a:r>
            <a:r>
              <a:rPr lang="zh-CN" altLang="en-US" dirty="0"/>
              <a:t>次方，最大值是</a:t>
            </a:r>
            <a:r>
              <a:rPr lang="en-US" altLang="zh-CN" dirty="0"/>
              <a:t>2</a:t>
            </a:r>
            <a:r>
              <a:rPr lang="zh-CN" altLang="en-US" dirty="0"/>
              <a:t>的</a:t>
            </a:r>
            <a:r>
              <a:rPr lang="en-US" altLang="zh-CN" dirty="0"/>
              <a:t>31</a:t>
            </a:r>
            <a:r>
              <a:rPr lang="zh-CN" altLang="en-US" dirty="0"/>
              <a:t>次方。所以一个</a:t>
            </a:r>
            <a:r>
              <a:rPr lang="en-US" altLang="zh-CN" dirty="0" err="1"/>
              <a:t>int</a:t>
            </a:r>
            <a:r>
              <a:rPr lang="zh-CN" altLang="en-US" dirty="0"/>
              <a:t>值，他可能的输入有几种呢？ 对，</a:t>
            </a:r>
            <a:r>
              <a:rPr lang="en-US" altLang="zh-CN" dirty="0"/>
              <a:t>2</a:t>
            </a:r>
            <a:r>
              <a:rPr lang="zh-CN" altLang="en-US" dirty="0"/>
              <a:t>的</a:t>
            </a:r>
            <a:r>
              <a:rPr lang="en-US" altLang="zh-CN" dirty="0"/>
              <a:t>32</a:t>
            </a:r>
            <a:r>
              <a:rPr lang="zh-CN" altLang="en-US" dirty="0"/>
              <a:t>次方。可是这个</a:t>
            </a:r>
            <a:r>
              <a:rPr lang="en-US" altLang="zh-CN" dirty="0"/>
              <a:t>sum</a:t>
            </a:r>
            <a:r>
              <a:rPr lang="zh-CN" altLang="en-US" dirty="0"/>
              <a:t>函数有两个</a:t>
            </a:r>
            <a:r>
              <a:rPr lang="en-US" altLang="zh-CN" dirty="0" err="1"/>
              <a:t>int</a:t>
            </a:r>
            <a:r>
              <a:rPr lang="zh-CN" altLang="en-US" dirty="0"/>
              <a:t>输入啊，所以啊，它的所有可能的输入就是两个</a:t>
            </a:r>
            <a:r>
              <a:rPr lang="en-US" altLang="zh-CN" dirty="0" err="1"/>
              <a:t>int</a:t>
            </a:r>
            <a:r>
              <a:rPr lang="zh-CN" altLang="en-US" dirty="0"/>
              <a:t>的所有可能值的组合啊。大家算一算是多少？ 对，</a:t>
            </a:r>
            <a:r>
              <a:rPr lang="en-US" altLang="zh-CN" dirty="0"/>
              <a:t>2</a:t>
            </a:r>
            <a:r>
              <a:rPr lang="zh-CN" altLang="en-US" dirty="0"/>
              <a:t>的</a:t>
            </a:r>
            <a:r>
              <a:rPr lang="en-US" altLang="zh-CN" dirty="0"/>
              <a:t>64</a:t>
            </a:r>
            <a:r>
              <a:rPr lang="zh-CN" altLang="en-US" dirty="0"/>
              <a:t>次方。这个值我用计数器算了一下，放屏幕上了。大家不妨数一数，看看这个数是多大？这个数我都不知道怎么念了。如果你从</a:t>
            </a:r>
            <a:r>
              <a:rPr lang="en-US" altLang="zh-CN" dirty="0"/>
              <a:t>1</a:t>
            </a:r>
            <a:r>
              <a:rPr lang="zh-CN" altLang="en-US" dirty="0"/>
              <a:t>开始数，美妙加一，你大概一辈子也数不到这个数。我这讲这个例子的目的，是要告诉你们，通过遍历所有可能的输入来找出能触发缺陷的输入，这种野蛮的粗鲁的方法是行不通的。</a:t>
            </a:r>
            <a:endParaRPr lang="en-US" altLang="zh-CN" dirty="0"/>
          </a:p>
          <a:p>
            <a:endParaRPr lang="en-US" altLang="zh-CN" dirty="0"/>
          </a:p>
          <a:p>
            <a:r>
              <a:rPr lang="zh-CN" altLang="en-US" dirty="0"/>
              <a:t>那么我们该怎么办呢？我们就需要一点智慧，对不对。也就是我们的智能。以前呢，我们靠测试人员的智慧来加速测试。而人工智能发展以后呢，其实我们是可以利用人工智能来加速我们的测试的。他可以调出最优可能出错的一些输入值，然后去试试会不会出错。</a:t>
            </a:r>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E9873806-1BCA-4F4B-939D-59F1D9388591}"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650875" y="406400"/>
            <a:ext cx="5556250" cy="4167188"/>
          </a:xfrm>
        </p:spPr>
      </p:sp>
      <p:sp>
        <p:nvSpPr>
          <p:cNvPr id="115715" name="Rectangle 3"/>
          <p:cNvSpPr>
            <a:spLocks noGrp="1" noChangeArrowheads="1"/>
          </p:cNvSpPr>
          <p:nvPr>
            <p:ph type="body" idx="1"/>
          </p:nvPr>
        </p:nvSpPr>
        <p:spPr>
          <a:xfrm>
            <a:off x="685800" y="4344988"/>
            <a:ext cx="5486400" cy="41132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ea typeface="宋体" panose="02010600030101010101" pitchFamily="2" charset="-122"/>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3170" name="Rectangle 2"/>
          <p:cNvSpPr>
            <a:spLocks noGrp="1" noRot="1" noChangeAspect="1" noChangeArrowheads="1" noTextEdit="1"/>
          </p:cNvSpPr>
          <p:nvPr>
            <p:ph type="sldImg"/>
          </p:nvPr>
        </p:nvSpPr>
        <p:spPr>
          <a:xfrm>
            <a:off x="687388" y="685800"/>
            <a:ext cx="5484812" cy="3429000"/>
          </a:xfrm>
        </p:spPr>
      </p:sp>
      <p:sp>
        <p:nvSpPr>
          <p:cNvPr id="2183171" name="Rectangle 3"/>
          <p:cNvSpPr>
            <a:spLocks noGrp="1" noChangeArrowheads="1"/>
          </p:cNvSpPr>
          <p:nvPr>
            <p:ph type="body" idx="1"/>
          </p:nvPr>
        </p:nvSpPr>
        <p:spPr bwMode="auto">
          <a:xfrm>
            <a:off x="914400" y="4344301"/>
            <a:ext cx="5029200" cy="4113423"/>
          </a:xfrm>
          <a:prstGeom prst="rect">
            <a:avLst/>
          </a:prstGeom>
          <a:solidFill>
            <a:srgbClr val="FFFFFF"/>
          </a:solidFill>
          <a:ln>
            <a:solidFill>
              <a:srgbClr val="000000"/>
            </a:solidFill>
            <a:miter lim="800000"/>
          </a:ln>
        </p:spPr>
        <p:txBody>
          <a:bodyPr/>
          <a:lstStyle/>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Rot="1" noChangeAspect="1" noChangeArrowheads="1" noTextEdit="1"/>
          </p:cNvSpPr>
          <p:nvPr>
            <p:ph type="sldImg"/>
          </p:nvPr>
        </p:nvSpPr>
        <p:spPr>
          <a:xfrm>
            <a:off x="1144588" y="685800"/>
            <a:ext cx="4568825" cy="3427413"/>
          </a:xfrm>
        </p:spPr>
      </p:sp>
      <p:sp>
        <p:nvSpPr>
          <p:cNvPr id="58371" name="Rectangle 3"/>
          <p:cNvSpPr>
            <a:spLocks noGrp="1" noChangeArrowheads="1"/>
          </p:cNvSpPr>
          <p:nvPr>
            <p:ph type="body" idx="1"/>
          </p:nvPr>
        </p:nvSpPr>
        <p:spPr bwMode="auto">
          <a:xfrm>
            <a:off x="685233" y="4344301"/>
            <a:ext cx="5487535" cy="4113423"/>
          </a:xfrm>
          <a:prstGeom prst="rect">
            <a:avLst/>
          </a:prstGeom>
          <a:solidFill>
            <a:srgbClr val="FFFFFF"/>
          </a:solidFill>
          <a:ln>
            <a:solidFill>
              <a:srgbClr val="000000"/>
            </a:solidFill>
            <a:miter lim="800000"/>
          </a:ln>
        </p:spPr>
        <p:txBody>
          <a:bodyPr/>
          <a:lstStyle/>
          <a:p>
            <a:pPr eaLnBrk="1" hangingPunct="1"/>
            <a:endParaRPr lang="zh-CN" alt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p:spPr>
        <p:txBody>
          <a:bodyPr/>
          <a:lstStyle/>
          <a:p>
            <a:r>
              <a:rPr lang="zh-CN" altLang="en-US" dirty="0" smtClean="0">
                <a:ea typeface="宋体" panose="02010600030101010101" pitchFamily="2" charset="-122"/>
              </a:rPr>
              <a:t>房子的主人希望有一个落地的大窗户，让阳光更好的照进屋子，而且特意在设计图纸中画出来，还加以说明。结果看到的是四面全是墙壁，只有一个小门，那这就是一个缺陷。</a:t>
            </a:r>
            <a:endParaRPr lang="en-US" altLang="zh-CN" dirty="0" smtClean="0">
              <a:ea typeface="宋体" panose="02010600030101010101" pitchFamily="2" charset="-122"/>
            </a:endParaRPr>
          </a:p>
          <a:p>
            <a:r>
              <a:rPr lang="zh-CN" altLang="en-US" dirty="0" smtClean="0">
                <a:ea typeface="宋体" panose="02010600030101010101" pitchFamily="2" charset="-122"/>
              </a:rPr>
              <a:t>主人特别指出不要烟筒，而且在图纸中说明不要，结果盖房子的给修了烟筒</a:t>
            </a:r>
            <a:endParaRPr lang="en-US" altLang="zh-CN" dirty="0" smtClean="0">
              <a:ea typeface="宋体" panose="02010600030101010101" pitchFamily="2" charset="-122"/>
            </a:endParaRPr>
          </a:p>
          <a:p>
            <a:r>
              <a:rPr lang="zh-CN" altLang="en-US" dirty="0" smtClean="0">
                <a:ea typeface="宋体" panose="02010600030101010101" pitchFamily="2" charset="-122"/>
              </a:rPr>
              <a:t>盖房子打地基  这个是必须的</a:t>
            </a:r>
            <a:endParaRPr lang="en-US" altLang="zh-CN" dirty="0" smtClean="0">
              <a:ea typeface="宋体" panose="02010600030101010101" pitchFamily="2" charset="-122"/>
            </a:endParaRPr>
          </a:p>
          <a:p>
            <a:r>
              <a:rPr lang="zh-CN" altLang="en-US" dirty="0" smtClean="0">
                <a:ea typeface="宋体" panose="02010600030101010101" pitchFamily="2" charset="-122"/>
              </a:rPr>
              <a:t>自作聪明加上去的</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68612" name="灯片编号占位符 3"/>
          <p:cNvSpPr>
            <a:spLocks noGrp="1"/>
          </p:cNvSpPr>
          <p:nvPr>
            <p:ph type="sldNum" sz="quarter" idx="5"/>
          </p:nvPr>
        </p:nvSpPr>
        <p:spPr>
          <a:noFill/>
        </p:spPr>
        <p:txBody>
          <a:bodyPr/>
          <a:lstStyle/>
          <a:p>
            <a:fld id="{052FE57C-A10D-4657-BD9B-A0EA780A5F19}"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p:sp>
      <p:sp>
        <p:nvSpPr>
          <p:cNvPr id="68611" name="备注占位符 2"/>
          <p:cNvSpPr>
            <a:spLocks noGrp="1"/>
          </p:cNvSpPr>
          <p:nvPr>
            <p:ph type="body" idx="1"/>
          </p:nvPr>
        </p:nvSpPr>
        <p:spPr>
          <a:noFill/>
        </p:spPr>
        <p:txBody>
          <a:bodyPr/>
          <a:lstStyle/>
          <a:p>
            <a:r>
              <a:rPr lang="zh-CN" altLang="en-US" dirty="0" smtClean="0">
                <a:ea typeface="宋体" panose="02010600030101010101" pitchFamily="2" charset="-122"/>
              </a:rPr>
              <a:t>房子的主人希望有一个落地的大窗户，让阳光更好的照进屋子，而且特意在设计图纸中画出来，还加以说明。结果看到的是四面全是墙壁，只有一个小门，那这就是一个缺陷。</a:t>
            </a:r>
            <a:endParaRPr lang="en-US" altLang="zh-CN" dirty="0" smtClean="0">
              <a:ea typeface="宋体" panose="02010600030101010101" pitchFamily="2" charset="-122"/>
            </a:endParaRPr>
          </a:p>
          <a:p>
            <a:r>
              <a:rPr lang="zh-CN" altLang="en-US" dirty="0" smtClean="0">
                <a:ea typeface="宋体" panose="02010600030101010101" pitchFamily="2" charset="-122"/>
              </a:rPr>
              <a:t>主人特别指出不要烟筒，而且在图纸中说明不要，结果盖房子的给修了烟筒</a:t>
            </a:r>
            <a:endParaRPr lang="en-US" altLang="zh-CN" dirty="0" smtClean="0">
              <a:ea typeface="宋体" panose="02010600030101010101" pitchFamily="2" charset="-122"/>
            </a:endParaRPr>
          </a:p>
          <a:p>
            <a:r>
              <a:rPr lang="zh-CN" altLang="en-US" dirty="0" smtClean="0">
                <a:ea typeface="宋体" panose="02010600030101010101" pitchFamily="2" charset="-122"/>
              </a:rPr>
              <a:t>盖房子打地基  这个是必须的</a:t>
            </a:r>
            <a:endParaRPr lang="en-US" altLang="zh-CN" dirty="0" smtClean="0">
              <a:ea typeface="宋体" panose="02010600030101010101" pitchFamily="2" charset="-122"/>
            </a:endParaRPr>
          </a:p>
          <a:p>
            <a:r>
              <a:rPr lang="zh-CN" altLang="en-US" dirty="0" smtClean="0">
                <a:ea typeface="宋体" panose="02010600030101010101" pitchFamily="2" charset="-122"/>
              </a:rPr>
              <a:t>自作聪明加上去的</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68612" name="灯片编号占位符 3"/>
          <p:cNvSpPr>
            <a:spLocks noGrp="1"/>
          </p:cNvSpPr>
          <p:nvPr>
            <p:ph type="sldNum" sz="quarter" idx="5"/>
          </p:nvPr>
        </p:nvSpPr>
        <p:spPr>
          <a:noFill/>
        </p:spPr>
        <p:txBody>
          <a:bodyPr/>
          <a:lstStyle/>
          <a:p>
            <a:fld id="{052FE57C-A10D-4657-BD9B-A0EA780A5F19}" type="slidenum">
              <a:rPr lang="zh-CN" altLang="en-US" smtClean="0">
                <a:ea typeface="宋体" panose="02010600030101010101" pitchFamily="2" charset="-122"/>
              </a:rPr>
            </a:fld>
            <a:endParaRPr lang="en-US" altLang="zh-CN" smtClean="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884613" y="8685213"/>
            <a:ext cx="2971800" cy="457200"/>
          </a:xfrm>
          <a:prstGeom prst="rect">
            <a:avLst/>
          </a:prstGeom>
        </p:spPr>
        <p:txBody>
          <a:bodyPr/>
          <a:lstStyle/>
          <a:p>
            <a:fld id="{64B79D6E-30CB-4FA7-9B98-C2A2242888ED}" type="slidenum">
              <a:rPr lang="zh-CN" altLang="en-US"/>
            </a:fld>
            <a:endParaRPr lang="en-US" altLang="zh-CN"/>
          </a:p>
        </p:txBody>
      </p:sp>
      <p:sp>
        <p:nvSpPr>
          <p:cNvPr id="2235394" name="Rectangle 2"/>
          <p:cNvSpPr>
            <a:spLocks noGrp="1" noRot="1" noChangeAspect="1" noChangeArrowheads="1" noTextEdit="1"/>
          </p:cNvSpPr>
          <p:nvPr>
            <p:ph type="sldImg"/>
          </p:nvPr>
        </p:nvSpPr>
        <p:spPr>
          <a:xfrm>
            <a:off x="95250" y="406400"/>
            <a:ext cx="6667500" cy="4167188"/>
          </a:xfrm>
        </p:spPr>
      </p:sp>
      <p:sp>
        <p:nvSpPr>
          <p:cNvPr id="2235395" name="Rectangle 3"/>
          <p:cNvSpPr>
            <a:spLocks noGrp="1" noChangeArrowheads="1"/>
          </p:cNvSpPr>
          <p:nvPr>
            <p:ph type="body" idx="1"/>
          </p:nvPr>
        </p:nvSpPr>
        <p:spPr>
          <a:xfrm>
            <a:off x="685800" y="4344988"/>
            <a:ext cx="5486400" cy="4113212"/>
          </a:xfrm>
          <a:prstGeom prst="rect">
            <a:avLst/>
          </a:prstGeom>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8113" y="766763"/>
            <a:ext cx="6823075" cy="3838575"/>
          </a:xfrm>
        </p:spPr>
      </p:sp>
      <p:sp>
        <p:nvSpPr>
          <p:cNvPr id="3" name="备注占位符 2"/>
          <p:cNvSpPr>
            <a:spLocks noGrp="1"/>
          </p:cNvSpPr>
          <p:nvPr>
            <p:ph type="body" idx="1"/>
          </p:nvPr>
        </p:nvSpPr>
        <p:spPr/>
        <p:txBody>
          <a:bodyPr/>
          <a:lstStyle/>
          <a:p>
            <a:r>
              <a:rPr lang="zh-CN" altLang="en-US" dirty="0"/>
              <a:t>软件危机也叫</a:t>
            </a:r>
            <a:r>
              <a:rPr lang="en-US" altLang="zh-CN" dirty="0"/>
              <a:t>software crisis</a:t>
            </a:r>
            <a:r>
              <a:rPr lang="zh-CN" altLang="en-US" dirty="0"/>
              <a:t>。什么是软件危机呢？就是上个世纪六十年代的时候，随着软件规模和软件复杂性的快速增长，人们发现软件的成本越来越高，而软件的质量却越来越低，软件项目的成功率也越来越低了。软件的错误导致火箭爆炸，卫星失联、惨烈车祸等悲剧事件。</a:t>
            </a:r>
            <a:endParaRPr lang="zh-CN" altLang="en-US" dirty="0"/>
          </a:p>
        </p:txBody>
      </p:sp>
      <p:sp>
        <p:nvSpPr>
          <p:cNvPr id="4" name="灯片编号占位符 3"/>
          <p:cNvSpPr>
            <a:spLocks noGrp="1"/>
          </p:cNvSpPr>
          <p:nvPr>
            <p:ph type="sldNum" sz="quarter" idx="10"/>
          </p:nvPr>
        </p:nvSpPr>
        <p:spPr/>
        <p:txBody>
          <a:bodyPr lIns="94759" tIns="47380" rIns="94759" bIns="47380"/>
          <a:lstStyle/>
          <a:p>
            <a:pPr algn="r" defTabSz="473710" hangingPunct="1">
              <a:defRPr/>
            </a:pPr>
            <a:fld id="{E9873806-1BCA-4F4B-939D-59F1D9388591}" type="slidenum">
              <a:rPr lang="zh-CN" altLang="en-US" sz="1200" b="0" kern="1200">
                <a:solidFill>
                  <a:prstClr val="black"/>
                </a:solidFill>
                <a:latin typeface="等线" panose="02010600030101010101" charset="-122"/>
                <a:ea typeface="等线" panose="02010600030101010101" charset="-122"/>
                <a:cs typeface="+mn-cs"/>
              </a:rPr>
            </a:fld>
            <a:endParaRPr lang="zh-CN" altLang="en-US" sz="1200" b="0" kern="1200">
              <a:solidFill>
                <a:prstClr val="black"/>
              </a:solidFill>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10" name="直角三角形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标题 8"/>
          <p:cNvSpPr>
            <a:spLocks noGrp="1"/>
          </p:cNvSpPr>
          <p:nvPr>
            <p:ph type="ctrTitle"/>
          </p:nvPr>
        </p:nvSpPr>
        <p:spPr>
          <a:xfrm>
            <a:off x="685800" y="1752601"/>
            <a:ext cx="7772400" cy="1829761"/>
          </a:xfrm>
        </p:spPr>
        <p:txBody>
          <a:bodyPr vert="horz" anchor="b">
            <a:normAutofit/>
            <a:scene3d>
              <a:camera prst="orthographicFront"/>
              <a:lightRig rig="soft" dir="t"/>
            </a:scene3d>
            <a:sp3d prstMaterial="softEdge">
              <a:bevelT w="25400" h="25400"/>
            </a:sp3d>
          </a:bodyPr>
          <a:lstStyle>
            <a:lvl1pPr algn="r">
              <a:defRPr sz="4800" b="1">
                <a:solidFill>
                  <a:schemeClr val="tx2"/>
                </a:solidFill>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17" name="副标题 16"/>
          <p:cNvSpPr>
            <a:spLocks noGrp="1"/>
          </p:cNvSpPr>
          <p:nvPr>
            <p:ph type="subTitle" idx="1"/>
          </p:nvPr>
        </p:nvSpPr>
        <p:spPr>
          <a:xfrm>
            <a:off x="685800" y="3611607"/>
            <a:ext cx="7772400" cy="1199704"/>
          </a:xfrm>
        </p:spPr>
        <p:txBody>
          <a:bodyPr lIns="45720" rIns="45720"/>
          <a:lstStyle>
            <a:lvl1pPr marL="0" marR="64135" indent="0" algn="r">
              <a:buNone/>
              <a:defRPr>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smtClean="0"/>
              <a:t>单击此处编辑母版副标题样式</a:t>
            </a:r>
            <a:endParaRPr kumimoji="0" lang="en-US"/>
          </a:p>
        </p:txBody>
      </p:sp>
      <p:grpSp>
        <p:nvGrpSpPr>
          <p:cNvPr id="2" name="组合 1"/>
          <p:cNvGrpSpPr/>
          <p:nvPr/>
        </p:nvGrpSpPr>
        <p:grpSpPr>
          <a:xfrm>
            <a:off x="-3765" y="4953000"/>
            <a:ext cx="9147765" cy="1912088"/>
            <a:chOff x="-3765" y="4832896"/>
            <a:chExt cx="9147765" cy="2032192"/>
          </a:xfrm>
        </p:grpSpPr>
        <p:sp>
          <p:nvSpPr>
            <p:cNvPr id="7" name="任意多边形 6"/>
            <p:cNvSpPr/>
            <p:nvPr/>
          </p:nvSpPr>
          <p:spPr bwMode="auto">
            <a:xfrm>
              <a:off x="1687513" y="4832896"/>
              <a:ext cx="7456487" cy="518816"/>
            </a:xfrm>
            <a:custGeom>
              <a:avLst>
                <a:gd name="A1" fmla="val 0"/>
                <a:gd name="A2" fmla="val 0"/>
                <a:gd name="A3" fmla="val 0"/>
                <a:gd name="A4" fmla="val 0"/>
                <a:gd name="A5" fmla="val 0"/>
                <a:gd name="A6" fmla="val 0"/>
                <a:gd name="A7" fmla="val 0"/>
                <a:gd name="A8" fmla="val 0"/>
              </a:avLst>
              <a:gdLst/>
              <a:ahLst/>
              <a:cxnLst>
                <a:cxn ang="0">
                  <a:pos x="4697" y="0"/>
                </a:cxn>
                <a:cxn ang="0">
                  <a:pos x="4697" y="367"/>
                </a:cxn>
                <a:cxn ang="0">
                  <a:pos x="0" y="218"/>
                </a:cxn>
                <a:cxn ang="0">
                  <a:pos x="4697" y="0"/>
                </a:cxn>
              </a:cxnLst>
              <a:rect l="0" t="0" r="0" b="0"/>
              <a:pathLst>
                <a:path w="4697" h="367">
                  <a:moveTo>
                    <a:pt x="4697" y="0"/>
                  </a:moveTo>
                  <a:lnTo>
                    <a:pt x="4697" y="367"/>
                  </a:lnTo>
                  <a:lnTo>
                    <a:pt x="0" y="218"/>
                  </a:lnTo>
                  <a:lnTo>
                    <a:pt x="4697" y="0"/>
                  </a:lnTo>
                  <a:close/>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8" name="任意多边形 7"/>
            <p:cNvSpPr/>
            <p:nvPr/>
          </p:nvSpPr>
          <p:spPr bwMode="auto">
            <a:xfrm>
              <a:off x="35443" y="5135526"/>
              <a:ext cx="9108557"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0" y="0"/>
                  </a:moveTo>
                  <a:lnTo>
                    <a:pt x="5760" y="0"/>
                  </a:lnTo>
                  <a:lnTo>
                    <a:pt x="5760" y="528"/>
                  </a:lnTo>
                  <a:lnTo>
                    <a:pt x="48" y="0"/>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1" name="任意多边形 10"/>
            <p:cNvSpPr/>
            <p:nvPr/>
          </p:nvSpPr>
          <p:spPr bwMode="auto">
            <a:xfrm>
              <a:off x="0" y="4883888"/>
              <a:ext cx="9144000" cy="1981200"/>
            </a:xfrm>
            <a:custGeom>
              <a:avLst>
                <a:gd name="A1" fmla="val 0"/>
                <a:gd name="A2" fmla="val 0"/>
                <a:gd name="A3" fmla="val 0"/>
                <a:gd name="A4" fmla="val 0"/>
                <a:gd name="A5" fmla="val 0"/>
                <a:gd name="A6" fmla="val 0"/>
                <a:gd name="A7" fmla="val 0"/>
                <a:gd name="A8" fmla="val 0"/>
              </a:avLst>
              <a:gdLst/>
              <a:ahLst/>
              <a:cxnLst>
                <a:cxn ang="0">
                  <a:pos x="0" y="0"/>
                </a:cxn>
                <a:cxn ang="0">
                  <a:pos x="0" y="1248"/>
                </a:cxn>
                <a:cxn ang="0">
                  <a:pos x="5760" y="1248"/>
                </a:cxn>
                <a:cxn ang="0">
                  <a:pos x="5760" y="528"/>
                </a:cxn>
                <a:cxn ang="0">
                  <a:pos x="0" y="0"/>
                </a:cxn>
              </a:cxnLst>
              <a:rect l="0" t="0" r="0" b="0"/>
              <a:pathLst>
                <a:path w="5760" h="1248">
                  <a:moveTo>
                    <a:pt x="0" y="0"/>
                  </a:moveTo>
                  <a:lnTo>
                    <a:pt x="0" y="1248"/>
                  </a:lnTo>
                  <a:lnTo>
                    <a:pt x="5760" y="1248"/>
                  </a:lnTo>
                  <a:lnTo>
                    <a:pt x="5760" y="528"/>
                  </a:lnTo>
                  <a:lnTo>
                    <a:pt x="0" y="0"/>
                  </a:lnTo>
                  <a:close/>
                </a:path>
              </a:pathLst>
            </a:cu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2" name="直接连接符 11"/>
            <p:cNvCxnSpPr/>
            <p:nvPr/>
          </p:nvCxnSpPr>
          <p:spPr>
            <a:xfrm>
              <a:off x="-3765" y="4880373"/>
              <a:ext cx="9147765" cy="83994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grpSp>
      <p:sp>
        <p:nvSpPr>
          <p:cNvPr id="30" name="日期占位符 29"/>
          <p:cNvSpPr>
            <a:spLocks noGrp="1"/>
          </p:cNvSpPr>
          <p:nvPr>
            <p:ph type="dt" sz="half" idx="10"/>
          </p:nvPr>
        </p:nvSpPr>
        <p:spPr/>
        <p:txBody>
          <a:bodyPr/>
          <a:lstStyle>
            <a:lvl1pPr>
              <a:defRPr>
                <a:solidFill>
                  <a:srgbClr val="FFFFFF"/>
                </a:solidFill>
              </a:defRPr>
            </a:lvl1pPr>
          </a:lstStyle>
          <a:p>
            <a:fld id="{530820CF-B880-4189-942D-D702A7CBA730}" type="datetimeFigureOut">
              <a:rPr lang="zh-CN" altLang="en-US" smtClean="0"/>
            </a:fld>
            <a:endParaRPr lang="zh-CN" altLang="en-US"/>
          </a:p>
        </p:txBody>
      </p:sp>
      <p:sp>
        <p:nvSpPr>
          <p:cNvPr id="19" name="页脚占位符 18"/>
          <p:cNvSpPr>
            <a:spLocks noGrp="1"/>
          </p:cNvSpPr>
          <p:nvPr>
            <p:ph type="ftr" sz="quarter" idx="11"/>
          </p:nvPr>
        </p:nvSpPr>
        <p:spPr/>
        <p:txBody>
          <a:bodyPr/>
          <a:lstStyle>
            <a:lvl1pPr>
              <a:defRPr>
                <a:solidFill>
                  <a:schemeClr val="accent1">
                    <a:tint val="20000"/>
                  </a:schemeClr>
                </a:solidFill>
              </a:defRPr>
            </a:lvl1pPr>
          </a:lstStyle>
          <a:p>
            <a:endParaRPr lang="zh-CN" altLang="en-US"/>
          </a:p>
        </p:txBody>
      </p:sp>
      <p:sp>
        <p:nvSpPr>
          <p:cNvPr id="27" name="灯片编号占位符 26"/>
          <p:cNvSpPr>
            <a:spLocks noGrp="1"/>
          </p:cNvSpPr>
          <p:nvPr>
            <p:ph type="sldNum" sz="quarter" idx="12"/>
          </p:nvPr>
        </p:nvSpPr>
        <p:spPr/>
        <p:txBody>
          <a:bodyPr/>
          <a:lstStyle>
            <a:lvl1pPr>
              <a:defRPr>
                <a:solidFill>
                  <a:srgbClr val="FFFFFF"/>
                </a:solidFill>
              </a:defRPr>
            </a:lvl1p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1481329"/>
            <a:ext cx="8229600" cy="4386071"/>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4013" y="274640"/>
            <a:ext cx="1777470" cy="5592761"/>
          </a:xfrm>
        </p:spPr>
        <p:txBody>
          <a:bodyPr vert="eaVert"/>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a:xfrm>
            <a:off x="457200" y="274641"/>
            <a:ext cx="6324600" cy="5592760"/>
          </a:xfrm>
        </p:spPr>
        <p:txBody>
          <a:bodyPr vert="eaVert"/>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33400" y="609600"/>
            <a:ext cx="6400800" cy="487363"/>
          </a:xfrm>
          <a:prstGeom prst="rect">
            <a:avLst/>
          </a:prstGeo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533400" y="1611316"/>
            <a:ext cx="8191500" cy="4713287"/>
          </a:xfrm>
          <a:prstGeom prst="rect">
            <a:avLst/>
          </a:prstGeom>
        </p:spPr>
        <p:txBody>
          <a:bodyPr/>
          <a:lstStyle/>
          <a:p>
            <a:endParaRPr lang="zh-CN" altLang="en-US"/>
          </a:p>
        </p:txBody>
      </p:sp>
      <p:sp>
        <p:nvSpPr>
          <p:cNvPr id="4" name="页脚占位符 3"/>
          <p:cNvSpPr>
            <a:spLocks noGrp="1"/>
          </p:cNvSpPr>
          <p:nvPr>
            <p:ph type="ftr" sz="quarter" idx="10"/>
          </p:nvPr>
        </p:nvSpPr>
        <p:spPr>
          <a:xfrm>
            <a:off x="7315200" y="6461128"/>
            <a:ext cx="1752600" cy="320675"/>
          </a:xfrm>
          <a:prstGeom prst="rect">
            <a:avLst/>
          </a:prstGeom>
        </p:spPr>
        <p:txBody>
          <a:bodyPr/>
          <a:lstStyle>
            <a:lvl1pPr>
              <a:defRPr/>
            </a:lvl1pPr>
          </a:lstStyle>
          <a:p>
            <a:pPr>
              <a:defRPr/>
            </a:pPr>
            <a:endParaRPr lang="en-US" altLang="zh-CN"/>
          </a:p>
        </p:txBody>
      </p:sp>
      <p:sp>
        <p:nvSpPr>
          <p:cNvPr id="5" name="灯片编号占位符 4"/>
          <p:cNvSpPr>
            <a:spLocks noGrp="1"/>
          </p:cNvSpPr>
          <p:nvPr>
            <p:ph type="sldNum" sz="quarter" idx="11"/>
          </p:nvPr>
        </p:nvSpPr>
        <p:spPr>
          <a:xfrm>
            <a:off x="4191000" y="6477000"/>
            <a:ext cx="838200" cy="261938"/>
          </a:xfrm>
        </p:spPr>
        <p:txBody>
          <a:bodyPr/>
          <a:lstStyle>
            <a:lvl1pPr>
              <a:defRPr smtClean="0"/>
            </a:lvl1pPr>
          </a:lstStyle>
          <a:p>
            <a:pPr>
              <a:defRPr/>
            </a:pPr>
            <a:fld id="{999DC135-D372-462F-8793-58CA71EFD7F9}" type="slidenum">
              <a:rPr lang="zh-CN" altLang="en-US"/>
            </a:fld>
            <a:endParaRPr lang="en-US" altLang="zh-CN"/>
          </a:p>
        </p:txBody>
      </p:sp>
      <p:sp>
        <p:nvSpPr>
          <p:cNvPr id="6" name="日期占位符 5"/>
          <p:cNvSpPr>
            <a:spLocks noGrp="1"/>
          </p:cNvSpPr>
          <p:nvPr>
            <p:ph type="dt" sz="half" idx="12"/>
          </p:nvPr>
        </p:nvSpPr>
        <p:spPr>
          <a:xfrm>
            <a:off x="293688" y="6477000"/>
            <a:ext cx="1905000" cy="261938"/>
          </a:xfrm>
          <a:prstGeom prst="rect">
            <a:avLst/>
          </a:prstGeom>
        </p:spPr>
        <p:txBody>
          <a:bodyPr/>
          <a:lstStyle>
            <a:lvl1pPr>
              <a:defRPr/>
            </a:lvl1pPr>
          </a:lstStyle>
          <a:p>
            <a:pPr>
              <a:defRPr/>
            </a:pPr>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标题 6"/>
          <p:cNvSpPr>
            <a:spLocks noGrp="1"/>
          </p:cNvSpPr>
          <p:nvPr>
            <p:ph type="title"/>
          </p:nvPr>
        </p:nvSpPr>
        <p:spPr/>
        <p:txBody>
          <a:bodyPr rtlCol="0"/>
          <a:lstStyle/>
          <a:p>
            <a:r>
              <a:rPr kumimoji="0" lang="zh-CN" altLang="en-US" smtClean="0"/>
              <a:t>单击此处编辑母版标题样式</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Ref idx="1002">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smtClean="0"/>
              <a:t>单击此处编辑母版文本样式</a:t>
            </a:r>
            <a:endParaRPr kumimoji="0"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7" name="燕尾形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燕尾形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Ref idx="1002">
        <a:schemeClr val="bg1"/>
      </p:bgRef>
    </p:bg>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4" name="内容占位符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8" name="标题 7"/>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showMasterSp="0">
  <p:cSld name="比较">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8229600" cy="1143000"/>
          </a:xfrm>
        </p:spPr>
        <p:txBody>
          <a:bodyPr anchor="ctr"/>
          <a:lstStyle>
            <a:lvl1pPr>
              <a:defRPr/>
            </a:lvl1pPr>
          </a:lstStyle>
          <a:p>
            <a:r>
              <a:rPr kumimoji="0" lang="zh-CN" altLang="en-US" smtClean="0"/>
              <a:t>单击此处编辑母版标题样式</a:t>
            </a:r>
            <a:endParaRPr kumimoji="0" lang="en-US"/>
          </a:p>
        </p:txBody>
      </p:sp>
      <p:sp>
        <p:nvSpPr>
          <p:cNvPr id="3" name="文本占位符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4" name="文本占位符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endParaRPr kumimoji="0" lang="zh-CN" altLang="en-US" smtClean="0"/>
          </a:p>
        </p:txBody>
      </p:sp>
      <p:sp>
        <p:nvSpPr>
          <p:cNvPr id="5" name="内容占位符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6" name="内容占位符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Ref idx="1002">
        <a:schemeClr val="bg1"/>
      </p:bgRef>
    </p:bg>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
        <p:nvSpPr>
          <p:cNvPr id="6" name="标题 5"/>
          <p:cNvSpPr>
            <a:spLocks noGrp="1"/>
          </p:cNvSpPr>
          <p:nvPr>
            <p:ph type="title"/>
          </p:nvPr>
        </p:nvSpPr>
        <p:spPr/>
        <p:txBody>
          <a:bodyPr rtlCol="0"/>
          <a:lstStyle/>
          <a:p>
            <a:r>
              <a:rPr kumimoji="0" lang="zh-CN" altLang="en-US" smtClean="0"/>
              <a:t>单击此处编辑母版标题样式</a:t>
            </a:r>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内容与标题">
    <p:bg>
      <p:bgRef idx="1003">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zh-CN" altLang="en-US" smtClean="0"/>
              <a:t>单击此处编辑母版标题样式</a:t>
            </a:r>
            <a:endParaRPr kumimoji="0" lang="en-US"/>
          </a:p>
        </p:txBody>
      </p:sp>
      <p:sp>
        <p:nvSpPr>
          <p:cNvPr id="3" name="文本占位符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zh-CN" altLang="en-US" smtClean="0"/>
              <a:t>单击此处编辑母版文本样式</a:t>
            </a:r>
            <a:endParaRPr kumimoji="0" lang="zh-CN" altLang="en-US" smtClean="0"/>
          </a:p>
        </p:txBody>
      </p:sp>
      <p:sp>
        <p:nvSpPr>
          <p:cNvPr id="4" name="内容占位符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zh-CN" altLang="en-US" smtClean="0"/>
              <a:t>单击此处编辑母版文本样式</a:t>
            </a:r>
            <a:endParaRPr lang="zh-CN" altLang="en-US" smtClean="0"/>
          </a:p>
          <a:p>
            <a:pPr lvl="1" eaLnBrk="1" latinLnBrk="0" hangingPunct="1"/>
            <a:r>
              <a:rPr lang="zh-CN" altLang="en-US" smtClean="0"/>
              <a:t>第二级</a:t>
            </a:r>
            <a:endParaRPr lang="zh-CN" altLang="en-US" smtClean="0"/>
          </a:p>
          <a:p>
            <a:pPr lvl="2" eaLnBrk="1" latinLnBrk="0" hangingPunct="1"/>
            <a:r>
              <a:rPr lang="zh-CN" altLang="en-US" smtClean="0"/>
              <a:t>第三级</a:t>
            </a:r>
            <a:endParaRPr lang="zh-CN" altLang="en-US" smtClean="0"/>
          </a:p>
          <a:p>
            <a:pPr lvl="3" eaLnBrk="1" latinLnBrk="0" hangingPunct="1"/>
            <a:r>
              <a:rPr lang="zh-CN" altLang="en-US" smtClean="0"/>
              <a:t>第四级</a:t>
            </a:r>
            <a:endParaRPr lang="zh-CN" altLang="en-US" smtClean="0"/>
          </a:p>
          <a:p>
            <a:pPr lvl="4" eaLnBrk="1" latinLnBrk="0" hangingPunct="1"/>
            <a:r>
              <a:rPr lang="zh-CN" altLang="en-US" smtClean="0"/>
              <a:t>第五级</a:t>
            </a:r>
            <a:endParaRPr kumimoji="0" lang="en-US"/>
          </a:p>
        </p:txBody>
      </p:sp>
      <p:sp>
        <p:nvSpPr>
          <p:cNvPr id="5" name="日期占位符 4"/>
          <p:cNvSpPr>
            <a:spLocks noGrp="1"/>
          </p:cNvSpPr>
          <p:nvPr>
            <p:ph type="dt" sz="half" idx="10"/>
          </p:nvPr>
        </p:nvSpPr>
        <p:spPr>
          <a:xfrm>
            <a:off x="6727032" y="6407944"/>
            <a:ext cx="1920240" cy="365760"/>
          </a:xfrm>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2">
        <a:schemeClr val="bg1"/>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1141232" y="5443402"/>
            <a:ext cx="7162800" cy="648232"/>
          </a:xfrm>
          <a:noFill/>
        </p:spPr>
        <p:txBody>
          <a:bodyPr lIns="91440" tIns="0" rIns="91440" anchor="t"/>
          <a:lstStyle>
            <a:lvl1pPr marL="0" marR="18415" indent="0" algn="r">
              <a:buNone/>
              <a:defRPr sz="1400"/>
            </a:lvl1pPr>
            <a:lvl2pPr>
              <a:defRPr sz="1200"/>
            </a:lvl2pPr>
            <a:lvl3pPr>
              <a:defRPr sz="1000"/>
            </a:lvl3pPr>
            <a:lvl4pPr>
              <a:defRPr sz="900"/>
            </a:lvl4pPr>
            <a:lvl5pPr>
              <a:defRPr sz="900"/>
            </a:lvl5pPr>
          </a:lstStyle>
          <a:p>
            <a:pPr lvl="0" eaLnBrk="1" latinLnBrk="0" hangingPunct="1"/>
            <a:r>
              <a:rPr kumimoji="0" lang="zh-CN" altLang="en-US" smtClean="0"/>
              <a:t>单击此处编辑母版文本样式</a:t>
            </a:r>
            <a:endParaRPr kumimoji="0" lang="zh-CN" altLang="en-US" smtClean="0"/>
          </a:p>
        </p:txBody>
      </p:sp>
      <p:sp>
        <p:nvSpPr>
          <p:cNvPr id="3" name="图片占位符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zh-CN" altLang="en-US" smtClean="0"/>
              <a:t>单击图标添加图片</a:t>
            </a:r>
            <a:endParaRPr kumimoji="0" lang="en-US" dirty="0"/>
          </a:p>
        </p:txBody>
      </p:sp>
      <p:sp>
        <p:nvSpPr>
          <p:cNvPr id="5" name="日期占位符 4"/>
          <p:cNvSpPr>
            <a:spLocks noGrp="1"/>
          </p:cNvSpPr>
          <p:nvPr>
            <p:ph type="dt" sz="half" idx="10"/>
          </p:nvPr>
        </p:nvSpPr>
        <p:spPr/>
        <p:txBody>
          <a:bodyPr/>
          <a:lstStyle>
            <a:lvl1pPr>
              <a:defRPr>
                <a:solidFill>
                  <a:schemeClr val="tx1"/>
                </a:solidFill>
              </a:defRPr>
            </a:lvl1p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a:xfrm>
            <a:off x="4380072" y="6407944"/>
            <a:ext cx="2350681" cy="365125"/>
          </a:xfrm>
        </p:spPr>
        <p:txBody>
          <a:bodyPr/>
          <a:lstStyle>
            <a:lvl1pPr>
              <a:defRPr>
                <a:solidFill>
                  <a:schemeClr val="tx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tx1"/>
                </a:solidFill>
              </a:defRPr>
            </a:lvl1pPr>
          </a:lstStyle>
          <a:p>
            <a:fld id="{0C913308-F349-4B6D-A68A-DD1791B4A57B}" type="slidenum">
              <a:rPr lang="zh-CN" altLang="en-US" smtClean="0"/>
            </a:fld>
            <a:endParaRPr lang="zh-CN" altLang="en-US"/>
          </a:p>
        </p:txBody>
      </p:sp>
      <p:sp>
        <p:nvSpPr>
          <p:cNvPr id="2" name="标题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zh-CN" altLang="en-US" smtClean="0"/>
              <a:t>单击此处编辑母版标题样式</a:t>
            </a:r>
            <a:endParaRPr kumimoji="0" lang="en-US"/>
          </a:p>
        </p:txBody>
      </p:sp>
      <p:sp>
        <p:nvSpPr>
          <p:cNvPr id="8" name="任意多边形 7"/>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任意多边形 8"/>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直角三角形 9"/>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直接连接符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燕尾形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燕尾形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1.jpe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任意多边形 12"/>
          <p:cNvSpPr/>
          <p:nvPr/>
        </p:nvSpPr>
        <p:spPr bwMode="auto">
          <a:xfrm>
            <a:off x="716436" y="5001993"/>
            <a:ext cx="3802003" cy="1443111"/>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329" y="347"/>
                </a:moveTo>
                <a:lnTo>
                  <a:pt x="7156" y="682"/>
                </a:lnTo>
                <a:lnTo>
                  <a:pt x="5229" y="682"/>
                </a:lnTo>
                <a:lnTo>
                  <a:pt x="-328" y="345"/>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2" name="任意多边形 11"/>
          <p:cNvSpPr/>
          <p:nvPr/>
        </p:nvSpPr>
        <p:spPr bwMode="auto">
          <a:xfrm>
            <a:off x="-53561" y="5785023"/>
            <a:ext cx="3802003" cy="83820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760" h="528">
                <a:moveTo>
                  <a:pt x="817" y="97"/>
                </a:moveTo>
                <a:lnTo>
                  <a:pt x="6408" y="682"/>
                </a:lnTo>
                <a:lnTo>
                  <a:pt x="5232" y="685"/>
                </a:lnTo>
                <a:lnTo>
                  <a:pt x="829" y="101"/>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4" name="直角三角形 13"/>
          <p:cNvSpPr/>
          <p:nvPr/>
        </p:nvSpPr>
        <p:spPr bwMode="auto">
          <a:xfrm>
            <a:off x="-6042" y="5791253"/>
            <a:ext cx="3402314" cy="1080868"/>
          </a:xfrm>
          <a:prstGeom prst="rtTriangle">
            <a:avLst/>
          </a:prstGeom>
          <a:blipFill>
            <a:blip r:embed="rId13">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5" name="直接连接符 14"/>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9" name="标题占位符 8"/>
          <p:cNvSpPr>
            <a:spLocks noGrp="1"/>
          </p:cNvSpPr>
          <p:nvPr>
            <p:ph type="title"/>
          </p:nvPr>
        </p:nvSpPr>
        <p:spPr>
          <a:xfrm>
            <a:off x="457200" y="274638"/>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zh-CN" altLang="en-US" smtClean="0"/>
              <a:t>单击此处编辑母版标题样式</a:t>
            </a:r>
            <a:endParaRPr kumimoji="0" lang="en-US"/>
          </a:p>
        </p:txBody>
      </p:sp>
      <p:sp>
        <p:nvSpPr>
          <p:cNvPr id="30" name="文本占位符 29"/>
          <p:cNvSpPr>
            <a:spLocks noGrp="1"/>
          </p:cNvSpPr>
          <p:nvPr>
            <p:ph type="body" idx="1"/>
          </p:nvPr>
        </p:nvSpPr>
        <p:spPr>
          <a:xfrm>
            <a:off x="457200" y="1481328"/>
            <a:ext cx="8229600" cy="4525963"/>
          </a:xfrm>
          <a:prstGeom prst="rect">
            <a:avLst/>
          </a:prstGeom>
        </p:spPr>
        <p:txBody>
          <a:bodyPr vert="horz">
            <a:normAutofit/>
          </a:bodyPr>
          <a:lstStyle/>
          <a:p>
            <a:pPr lvl="0" eaLnBrk="1" latinLnBrk="0" hangingPunct="1"/>
            <a:r>
              <a:rPr kumimoji="0" lang="zh-CN" altLang="en-US" smtClean="0"/>
              <a:t>单击此处编辑母版文本样式</a:t>
            </a:r>
            <a:endParaRPr kumimoji="0" lang="zh-CN" altLang="en-US" smtClean="0"/>
          </a:p>
          <a:p>
            <a:pPr lvl="1" eaLnBrk="1" latinLnBrk="0" hangingPunct="1"/>
            <a:r>
              <a:rPr kumimoji="0" lang="zh-CN" altLang="en-US" smtClean="0"/>
              <a:t>第二级</a:t>
            </a:r>
            <a:endParaRPr kumimoji="0" lang="zh-CN" altLang="en-US" smtClean="0"/>
          </a:p>
          <a:p>
            <a:pPr lvl="2" eaLnBrk="1" latinLnBrk="0" hangingPunct="1"/>
            <a:r>
              <a:rPr kumimoji="0" lang="zh-CN" altLang="en-US" smtClean="0"/>
              <a:t>第三级</a:t>
            </a:r>
            <a:endParaRPr kumimoji="0" lang="zh-CN" altLang="en-US" smtClean="0"/>
          </a:p>
          <a:p>
            <a:pPr lvl="3" eaLnBrk="1" latinLnBrk="0" hangingPunct="1"/>
            <a:r>
              <a:rPr kumimoji="0" lang="zh-CN" altLang="en-US" smtClean="0"/>
              <a:t>第四级</a:t>
            </a:r>
            <a:endParaRPr kumimoji="0" lang="zh-CN" altLang="en-US" smtClean="0"/>
          </a:p>
          <a:p>
            <a:pPr lvl="4" eaLnBrk="1" latinLnBrk="0" hangingPunct="1"/>
            <a:r>
              <a:rPr kumimoji="0" lang="zh-CN" altLang="en-US" smtClean="0"/>
              <a:t>第五级</a:t>
            </a:r>
            <a:endParaRPr kumimoji="0" lang="en-US"/>
          </a:p>
        </p:txBody>
      </p:sp>
      <p:sp>
        <p:nvSpPr>
          <p:cNvPr id="10" name="日期占位符 9"/>
          <p:cNvSpPr>
            <a:spLocks noGrp="1"/>
          </p:cNvSpPr>
          <p:nvPr>
            <p:ph type="dt" sz="half" idx="2"/>
          </p:nvPr>
        </p:nvSpPr>
        <p:spPr>
          <a:xfrm>
            <a:off x="6727032" y="6407944"/>
            <a:ext cx="1920240" cy="365760"/>
          </a:xfrm>
          <a:prstGeom prst="rect">
            <a:avLst/>
          </a:prstGeom>
        </p:spPr>
        <p:txBody>
          <a:bodyPr vert="horz" anchor="b"/>
          <a:lstStyle>
            <a:lvl1pPr algn="l" eaLnBrk="1" latinLnBrk="0" hangingPunct="1">
              <a:defRPr kumimoji="0" sz="1000">
                <a:solidFill>
                  <a:schemeClr val="tx1"/>
                </a:solidFill>
              </a:defRPr>
            </a:lvl1pPr>
          </a:lstStyle>
          <a:p>
            <a:fld id="{530820CF-B880-4189-942D-D702A7CBA730}" type="datetimeFigureOut">
              <a:rPr lang="zh-CN" altLang="en-US" smtClean="0"/>
            </a:fld>
            <a:endParaRPr lang="zh-CN" altLang="en-US"/>
          </a:p>
        </p:txBody>
      </p:sp>
      <p:sp>
        <p:nvSpPr>
          <p:cNvPr id="22" name="页脚占位符 21"/>
          <p:cNvSpPr>
            <a:spLocks noGrp="1"/>
          </p:cNvSpPr>
          <p:nvPr>
            <p:ph type="ftr" sz="quarter" idx="3"/>
          </p:nvPr>
        </p:nvSpPr>
        <p:spPr>
          <a:xfrm>
            <a:off x="4380072" y="6407944"/>
            <a:ext cx="2350681" cy="365125"/>
          </a:xfrm>
          <a:prstGeom prst="rect">
            <a:avLst/>
          </a:prstGeom>
        </p:spPr>
        <p:txBody>
          <a:bodyPr vert="horz" anchor="b"/>
          <a:lstStyle>
            <a:lvl1pPr algn="r" eaLnBrk="1" latinLnBrk="0" hangingPunct="1">
              <a:defRPr kumimoji="0" sz="1000">
                <a:solidFill>
                  <a:schemeClr val="tx1"/>
                </a:solidFill>
              </a:defRPr>
            </a:lvl1pPr>
          </a:lstStyle>
          <a:p>
            <a:endParaRPr lang="zh-CN" altLang="en-US"/>
          </a:p>
        </p:txBody>
      </p:sp>
      <p:sp>
        <p:nvSpPr>
          <p:cNvPr id="18" name="灯片编号占位符 17"/>
          <p:cNvSpPr>
            <a:spLocks noGrp="1"/>
          </p:cNvSpPr>
          <p:nvPr>
            <p:ph type="sldNum" sz="quarter" idx="4"/>
          </p:nvPr>
        </p:nvSpPr>
        <p:spPr>
          <a:xfrm>
            <a:off x="8647272" y="6407944"/>
            <a:ext cx="365760" cy="365125"/>
          </a:xfrm>
          <a:prstGeom prst="rect">
            <a:avLst/>
          </a:prstGeom>
        </p:spPr>
        <p:txBody>
          <a:bodyPr vert="horz" anchor="b"/>
          <a:lstStyle>
            <a:lvl1pPr algn="r" eaLnBrk="1" latinLnBrk="0" hangingPunct="1">
              <a:defRPr kumimoji="0" sz="1000" b="0">
                <a:solidFill>
                  <a:schemeClr val="tx1"/>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rtl="0" eaLnBrk="1" latinLnBrk="0" hangingPunct="1">
        <a:spcBef>
          <a:spcPct val="0"/>
        </a:spcBef>
        <a:buNone/>
        <a:defRPr kumimoji="0" sz="4100" b="1" kern="1200">
          <a:solidFill>
            <a:schemeClr val="tx2"/>
          </a:solidFill>
          <a:effectLst>
            <a:outerShdw blurRad="31750" dist="25400" dir="5400000" algn="tl" rotWithShape="0">
              <a:srgbClr val="000000">
                <a:alpha val="25000"/>
              </a:srgbClr>
            </a:outerShdw>
          </a:effectLst>
          <a:latin typeface="+mj-lt"/>
          <a:ea typeface="+mj-ea"/>
          <a:cs typeface="+mj-cs"/>
        </a:defRPr>
      </a:lvl1pPr>
    </p:titleStyle>
    <p:bodyStyle>
      <a:lvl1pPr marL="365760" indent="-255905" algn="l" rtl="0" eaLnBrk="1" latinLnBrk="0" hangingPunct="1">
        <a:spcBef>
          <a:spcPts val="400"/>
        </a:spcBef>
        <a:spcAft>
          <a:spcPts val="0"/>
        </a:spcAft>
        <a:buClr>
          <a:schemeClr val="accent1"/>
        </a:buClr>
        <a:buSzPct val="68000"/>
        <a:buFont typeface="Wingdings 3" panose="05040102010807070707"/>
        <a:buChar char=""/>
        <a:defRPr kumimoji="0" sz="2700" kern="1200">
          <a:solidFill>
            <a:schemeClr val="tx1"/>
          </a:solidFill>
          <a:latin typeface="+mn-lt"/>
          <a:ea typeface="+mn-ea"/>
          <a:cs typeface="+mn-cs"/>
        </a:defRPr>
      </a:lvl1pPr>
      <a:lvl2pPr marL="621665" indent="-228600" algn="l" rtl="0" eaLnBrk="1" latinLnBrk="0" hangingPunct="1">
        <a:spcBef>
          <a:spcPts val="325"/>
        </a:spcBef>
        <a:buClr>
          <a:schemeClr val="accent1"/>
        </a:buClr>
        <a:buFont typeface="Verdana" panose="020B0604030504040204"/>
        <a:buChar char="◦"/>
        <a:defRPr kumimoji="0" sz="2300" kern="1200">
          <a:solidFill>
            <a:schemeClr val="tx1"/>
          </a:solidFill>
          <a:latin typeface="+mn-lt"/>
          <a:ea typeface="+mn-ea"/>
          <a:cs typeface="+mn-cs"/>
        </a:defRPr>
      </a:lvl2pPr>
      <a:lvl3pPr marL="859790" indent="-228600" algn="l" rtl="0" eaLnBrk="1" latinLnBrk="0" hangingPunct="1">
        <a:spcBef>
          <a:spcPts val="350"/>
        </a:spcBef>
        <a:buClr>
          <a:schemeClr val="accent2"/>
        </a:buClr>
        <a:buSzPct val="100000"/>
        <a:buFont typeface="Wingdings 2" panose="05020102010507070707"/>
        <a:buChar char=""/>
        <a:defRPr kumimoji="0" sz="2100" kern="1200">
          <a:solidFill>
            <a:schemeClr val="tx1"/>
          </a:solidFill>
          <a:latin typeface="+mn-lt"/>
          <a:ea typeface="+mn-ea"/>
          <a:cs typeface="+mn-cs"/>
        </a:defRPr>
      </a:lvl3pPr>
      <a:lvl4pPr marL="1143000" indent="-228600" algn="l" rtl="0" eaLnBrk="1" latinLnBrk="0" hangingPunct="1">
        <a:spcBef>
          <a:spcPts val="350"/>
        </a:spcBef>
        <a:buClr>
          <a:schemeClr val="accent2"/>
        </a:buClr>
        <a:buFont typeface="Wingdings 2" panose="05020102010507070707"/>
        <a:buChar char=""/>
        <a:defRPr kumimoji="0" sz="1900" kern="1200">
          <a:solidFill>
            <a:schemeClr val="tx1"/>
          </a:solidFill>
          <a:latin typeface="+mn-lt"/>
          <a:ea typeface="+mn-ea"/>
          <a:cs typeface="+mn-cs"/>
        </a:defRPr>
      </a:lvl4pPr>
      <a:lvl5pPr marL="1371600" indent="-228600" algn="l" rtl="0" eaLnBrk="1" latinLnBrk="0" hangingPunct="1">
        <a:spcBef>
          <a:spcPts val="350"/>
        </a:spcBef>
        <a:buClr>
          <a:schemeClr val="accent2"/>
        </a:buClr>
        <a:buFont typeface="Wingdings 2" panose="05020102010507070707"/>
        <a:buChar char=""/>
        <a:defRPr kumimoji="0" sz="1800" kern="1200">
          <a:solidFill>
            <a:schemeClr val="tx1"/>
          </a:solidFill>
          <a:latin typeface="+mn-lt"/>
          <a:ea typeface="+mn-ea"/>
          <a:cs typeface="+mn-cs"/>
        </a:defRPr>
      </a:lvl5pPr>
      <a:lvl6pPr marL="1600200" indent="-228600" algn="l" rtl="0" eaLnBrk="1" latinLnBrk="0" hangingPunct="1">
        <a:spcBef>
          <a:spcPts val="350"/>
        </a:spcBef>
        <a:buClr>
          <a:schemeClr val="accent3"/>
        </a:buClr>
        <a:buFont typeface="Wingdings 2" panose="05020102010507070707"/>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panose="05020102010507070707"/>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panose="05020102010507070707"/>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tags" Target="../tags/tag7.xml"/><Relationship Id="rId2" Type="http://schemas.openxmlformats.org/officeDocument/2006/relationships/image" Target="../media/image11.png"/><Relationship Id="rId1" Type="http://schemas.openxmlformats.org/officeDocument/2006/relationships/tags" Target="../tags/tag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image" Target="../media/image14.jpeg"/></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8.xml"/><Relationship Id="rId2" Type="http://schemas.microsoft.com/office/2007/relationships/media" Target="file:///D:\2019-2020-2\&#35838;&#20214;\bug.mp4" TargetMode="External"/><Relationship Id="rId1" Type="http://schemas.openxmlformats.org/officeDocument/2006/relationships/video" Target="file:///D:\2019-2020-2\&#35838;&#20214;\bug.mp4"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20.jpeg"/><Relationship Id="rId2" Type="http://schemas.openxmlformats.org/officeDocument/2006/relationships/image" Target="../media/image19.GIF"/><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tags" Target="../tags/tag9.xml"/><Relationship Id="rId2" Type="http://schemas.openxmlformats.org/officeDocument/2006/relationships/image" Target="../media/image22.png"/><Relationship Id="rId1" Type="http://schemas.openxmlformats.org/officeDocument/2006/relationships/image" Target="../media/image21.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28.xml.rels><?xml version="1.0" encoding="UTF-8" standalone="yes"?>
<Relationships xmlns="http://schemas.openxmlformats.org/package/2006/relationships"><Relationship Id="rId9" Type="http://schemas.openxmlformats.org/officeDocument/2006/relationships/tags" Target="../tags/tag16.xml"/><Relationship Id="rId8" Type="http://schemas.openxmlformats.org/officeDocument/2006/relationships/tags" Target="../tags/tag15.xml"/><Relationship Id="rId7" Type="http://schemas.openxmlformats.org/officeDocument/2006/relationships/tags" Target="../tags/tag14.xml"/><Relationship Id="rId6" Type="http://schemas.openxmlformats.org/officeDocument/2006/relationships/tags" Target="../tags/tag13.xml"/><Relationship Id="rId5" Type="http://schemas.openxmlformats.org/officeDocument/2006/relationships/image" Target="../media/image26.emf"/><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4" Type="http://schemas.openxmlformats.org/officeDocument/2006/relationships/notesSlide" Target="../notesSlides/notesSlide12.xml"/><Relationship Id="rId13" Type="http://schemas.openxmlformats.org/officeDocument/2006/relationships/slideLayout" Target="../slideLayouts/slideLayout7.xml"/><Relationship Id="rId12" Type="http://schemas.openxmlformats.org/officeDocument/2006/relationships/image" Target="../media/image27.png"/><Relationship Id="rId11" Type="http://schemas.openxmlformats.org/officeDocument/2006/relationships/tags" Target="../tags/tag18.xml"/><Relationship Id="rId10" Type="http://schemas.openxmlformats.org/officeDocument/2006/relationships/tags" Target="../tags/tag17.xml"/><Relationship Id="rId1" Type="http://schemas.openxmlformats.org/officeDocument/2006/relationships/image" Target="../media/image25.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9.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29.png"/><Relationship Id="rId2" Type="http://schemas.openxmlformats.org/officeDocument/2006/relationships/image" Target="NULL" TargetMode="External"/><Relationship Id="rId1" Type="http://schemas.openxmlformats.org/officeDocument/2006/relationships/image" Target="../media/image28.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31.png"/><Relationship Id="rId2" Type="http://schemas.openxmlformats.org/officeDocument/2006/relationships/image" Target="NULL" TargetMode="External"/><Relationship Id="rId1" Type="http://schemas.openxmlformats.org/officeDocument/2006/relationships/image" Target="../media/image30.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7.xml"/><Relationship Id="rId3" Type="http://schemas.openxmlformats.org/officeDocument/2006/relationships/image" Target="../media/image32.png"/><Relationship Id="rId2" Type="http://schemas.microsoft.com/office/2007/relationships/media" Target="../media/media1.m4a"/><Relationship Id="rId1" Type="http://schemas.openxmlformats.org/officeDocument/2006/relationships/audio" Target="../media/media1.m4a"/></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tags" Target="../tags/tag21.xml"/><Relationship Id="rId1" Type="http://schemas.openxmlformats.org/officeDocument/2006/relationships/image" Target="../media/image35.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vmlDrawing" Target="../drawings/vmlDrawing1.vml"/><Relationship Id="rId4" Type="http://schemas.openxmlformats.org/officeDocument/2006/relationships/slideLayout" Target="../slideLayouts/slideLayout7.xml"/><Relationship Id="rId3" Type="http://schemas.openxmlformats.org/officeDocument/2006/relationships/tags" Target="../tags/tag22.xml"/><Relationship Id="rId2" Type="http://schemas.openxmlformats.org/officeDocument/2006/relationships/image" Target="../media/image36.wmf"/><Relationship Id="rId1" Type="http://schemas.openxmlformats.org/officeDocument/2006/relationships/oleObject" Target="../embeddings/oleObject1.bin"/></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23.xml"/><Relationship Id="rId5" Type="http://schemas.openxmlformats.org/officeDocument/2006/relationships/vmlDrawing" Target="../drawings/vmlDrawing2.vml"/><Relationship Id="rId4" Type="http://schemas.openxmlformats.org/officeDocument/2006/relationships/slideLayout" Target="../slideLayouts/slideLayout7.xml"/><Relationship Id="rId3" Type="http://schemas.openxmlformats.org/officeDocument/2006/relationships/tags" Target="../tags/tag23.xml"/><Relationship Id="rId2" Type="http://schemas.openxmlformats.org/officeDocument/2006/relationships/image" Target="../media/image37.wmf"/><Relationship Id="rId1" Type="http://schemas.openxmlformats.org/officeDocument/2006/relationships/oleObject" Target="../embeddings/oleObject2.bin"/></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tags" Target="../tags/tag25.xml"/><Relationship Id="rId2" Type="http://schemas.openxmlformats.org/officeDocument/2006/relationships/image" Target="../media/image38.png"/><Relationship Id="rId1" Type="http://schemas.openxmlformats.org/officeDocument/2006/relationships/tags" Target="../tags/tag24.xml"/></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png"/><Relationship Id="rId3" Type="http://schemas.openxmlformats.org/officeDocument/2006/relationships/tags" Target="../tags/tag27.xml"/><Relationship Id="rId2" Type="http://schemas.openxmlformats.org/officeDocument/2006/relationships/image" Target="../media/image40.png"/><Relationship Id="rId1" Type="http://schemas.openxmlformats.org/officeDocument/2006/relationships/tags" Target="../tags/tag26.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tags" Target="../tags/tag30.xml"/><Relationship Id="rId3" Type="http://schemas.openxmlformats.org/officeDocument/2006/relationships/image" Target="../media/image44.png"/><Relationship Id="rId2" Type="http://schemas.openxmlformats.org/officeDocument/2006/relationships/image" Target="../media/image43.jpeg"/><Relationship Id="rId1" Type="http://schemas.openxmlformats.org/officeDocument/2006/relationships/image" Target="../media/image20.jpe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7.jpeg"/><Relationship Id="rId1" Type="http://schemas.openxmlformats.org/officeDocument/2006/relationships/image" Target="../media/image46.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9.png"/><Relationship Id="rId1" Type="http://schemas.openxmlformats.org/officeDocument/2006/relationships/tags" Target="../tags/tag3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s://testerhome.com/"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jpeg"/><Relationship Id="rId7" Type="http://schemas.openxmlformats.org/officeDocument/2006/relationships/tags" Target="../tags/tag5.xml"/><Relationship Id="rId6" Type="http://schemas.openxmlformats.org/officeDocument/2006/relationships/image" Target="../media/image5.jpeg"/><Relationship Id="rId5" Type="http://schemas.openxmlformats.org/officeDocument/2006/relationships/tags" Target="../tags/tag4.xml"/><Relationship Id="rId4" Type="http://schemas.openxmlformats.org/officeDocument/2006/relationships/image" Target="../media/image4.jpeg"/><Relationship Id="rId3" Type="http://schemas.openxmlformats.org/officeDocument/2006/relationships/tags" Target="../tags/tag3.xml"/><Relationship Id="rId2" Type="http://schemas.openxmlformats.org/officeDocument/2006/relationships/image" Target="../media/image3.jpeg"/><Relationship Id="rId1" Type="http://schemas.openxmlformats.org/officeDocument/2006/relationships/tags" Target="../tags/tag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tags" Target="../tags/tag3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tags" Target="../tags/tag3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软件测试与质量</a:t>
            </a:r>
            <a:r>
              <a:rPr lang="zh-CN" altLang="en-US" dirty="0" smtClean="0"/>
              <a:t>保证</a:t>
            </a:r>
            <a:endParaRPr lang="zh-CN" altLang="en-US" dirty="0" smtClean="0"/>
          </a:p>
        </p:txBody>
      </p:sp>
      <p:sp>
        <p:nvSpPr>
          <p:cNvPr id="3" name="副标题 2"/>
          <p:cNvSpPr>
            <a:spLocks noGrp="1"/>
          </p:cNvSpPr>
          <p:nvPr>
            <p:ph type="subTitle" idx="1"/>
          </p:nvPr>
        </p:nvSpPr>
        <p:spPr>
          <a:xfrm>
            <a:off x="685800" y="3929380"/>
            <a:ext cx="7950835" cy="1265555"/>
          </a:xfrm>
        </p:spPr>
        <p:txBody>
          <a:bodyPr>
            <a:normAutofit fontScale="82500"/>
          </a:bodyPr>
          <a:lstStyle/>
          <a:p>
            <a:r>
              <a:rPr lang="zh-CN" altLang="en-US" dirty="0" smtClean="0"/>
              <a:t>杭州师范大学   孙军梅</a:t>
            </a:r>
            <a:endParaRPr lang="en-US" altLang="zh-CN" dirty="0" smtClean="0"/>
          </a:p>
          <a:p>
            <a:r>
              <a:rPr lang="en-US" altLang="zh-CN" smtClean="0"/>
              <a:t>184036895@qq.com</a:t>
            </a:r>
            <a:endParaRPr lang="en-US" altLang="zh-CN" smtClean="0"/>
          </a:p>
          <a:p>
            <a:r>
              <a:rPr lang="zh-CN" altLang="en-US" smtClean="0"/>
              <a:t>办公室：勤园</a:t>
            </a:r>
            <a:r>
              <a:rPr lang="en-US" altLang="zh-CN" smtClean="0"/>
              <a:t>12-415</a:t>
            </a:r>
            <a:endParaRPr lang="en-US" altLang="zh-CN" dirty="0" smtClean="0"/>
          </a:p>
          <a:p>
            <a:endParaRPr lang="en-US" altLang="zh-CN" dirty="0" smtClean="0"/>
          </a:p>
          <a:p>
            <a:endParaRPr lang="zh-CN" altLang="en-US" dirty="0"/>
          </a:p>
        </p:txBody>
      </p:sp>
      <p:sp>
        <p:nvSpPr>
          <p:cNvPr id="4" name="文本框 3"/>
          <p:cNvSpPr txBox="1"/>
          <p:nvPr/>
        </p:nvSpPr>
        <p:spPr>
          <a:xfrm>
            <a:off x="5796280" y="5805170"/>
            <a:ext cx="2298700" cy="645160"/>
          </a:xfrm>
          <a:prstGeom prst="rect">
            <a:avLst/>
          </a:prstGeom>
          <a:noFill/>
        </p:spPr>
        <p:txBody>
          <a:bodyPr wrap="square" rtlCol="0">
            <a:spAutoFit/>
          </a:bodyPr>
          <a:p>
            <a:r>
              <a:rPr lang="zh-CN" altLang="en-US">
                <a:solidFill>
                  <a:schemeClr val="bg1"/>
                </a:solidFill>
                <a:uFillTx/>
              </a:rPr>
              <a:t>课程钉钉群：31040016645</a:t>
            </a:r>
            <a:endParaRPr lang="zh-CN" altLang="en-US">
              <a:solidFill>
                <a:schemeClr val="bg1"/>
              </a:solidFill>
              <a:uFillTx/>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4715411" y="4436492"/>
            <a:ext cx="3816424" cy="2736304"/>
          </a:xfrm>
          <a:prstGeom prst="rect">
            <a:avLst/>
          </a:prstGeom>
          <a:noFill/>
          <a:ln>
            <a:noFill/>
          </a:ln>
        </p:spPr>
      </p:pic>
      <p:sp>
        <p:nvSpPr>
          <p:cNvPr id="2" name="灯片编号占位符 1"/>
          <p:cNvSpPr>
            <a:spLocks noGrp="1"/>
          </p:cNvSpPr>
          <p:nvPr>
            <p:ph type="sldNum" sz="quarter" idx="10"/>
          </p:nvPr>
        </p:nvSpPr>
        <p:spPr/>
        <p:txBody>
          <a:bodyPr/>
          <a:lstStyle/>
          <a:p>
            <a:fld id="{926499EB-077B-44BD-8A96-2852250257FC}" type="slidenum">
              <a:rPr lang="en-US" altLang="zh-CN" smtClean="0"/>
            </a:fld>
            <a:endParaRPr lang="en-US" altLang="zh-CN"/>
          </a:p>
        </p:txBody>
      </p:sp>
      <p:sp>
        <p:nvSpPr>
          <p:cNvPr id="3" name="Rectangle 2"/>
          <p:cNvSpPr txBox="1">
            <a:spLocks noChangeArrowheads="1"/>
          </p:cNvSpPr>
          <p:nvPr/>
        </p:nvSpPr>
        <p:spPr>
          <a:xfrm>
            <a:off x="1475656" y="788706"/>
            <a:ext cx="6134100" cy="551656"/>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rgbClr val="FFFF00"/>
                </a:solidFill>
                <a:effectLst/>
                <a:uLnTx/>
                <a:uFillTx/>
                <a:latin typeface="+mj-lt"/>
                <a:ea typeface="+mj-ea"/>
                <a:cs typeface="+mj-cs"/>
              </a:rPr>
              <a:t>让我们来看看经典案例</a:t>
            </a:r>
            <a:r>
              <a:rPr kumimoji="0" lang="en-US" altLang="zh-CN" sz="2400" b="0" i="0" u="none" strike="noStrike" kern="0" cap="none" spc="0" normalizeH="0" baseline="0" noProof="0" dirty="0" smtClean="0">
                <a:ln>
                  <a:noFill/>
                </a:ln>
                <a:solidFill>
                  <a:srgbClr val="FFFF00"/>
                </a:solidFill>
                <a:effectLst/>
                <a:uLnTx/>
                <a:uFillTx/>
                <a:latin typeface="+mj-lt"/>
                <a:ea typeface="+mj-ea"/>
                <a:cs typeface="+mj-cs"/>
              </a:rPr>
              <a:t> -1</a:t>
            </a:r>
            <a:endParaRPr kumimoji="0" lang="en-US" altLang="zh-CN" sz="2400" b="0" i="0" u="none" strike="noStrike" kern="0" cap="none" spc="0" normalizeH="0" baseline="0" noProof="0" dirty="0">
              <a:ln>
                <a:noFill/>
              </a:ln>
              <a:solidFill>
                <a:srgbClr val="FFFF00"/>
              </a:solidFill>
              <a:effectLst/>
              <a:uLnTx/>
              <a:uFillTx/>
              <a:latin typeface="+mj-lt"/>
              <a:ea typeface="+mj-ea"/>
              <a:cs typeface="+mj-cs"/>
            </a:endParaRPr>
          </a:p>
        </p:txBody>
      </p:sp>
      <p:sp>
        <p:nvSpPr>
          <p:cNvPr id="4" name="矩形 3"/>
          <p:cNvSpPr/>
          <p:nvPr/>
        </p:nvSpPr>
        <p:spPr>
          <a:xfrm>
            <a:off x="755576" y="1916834"/>
            <a:ext cx="7920880" cy="3076575"/>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en-US" altLang="zh-CN" sz="2000" i="0" dirty="0">
                <a:solidFill>
                  <a:srgbClr val="FFFFFF"/>
                </a:solidFill>
                <a:latin typeface="楷体" panose="02010609060101010101" charset="-122"/>
                <a:ea typeface="楷体" panose="02010609060101010101" charset="-122"/>
                <a:cs typeface="楷体" panose="02010609060101010101" charset="-122"/>
              </a:rPr>
              <a:t>1993</a:t>
            </a:r>
            <a:r>
              <a:rPr lang="zh-CN" altLang="zh-CN" sz="2000" i="0" dirty="0">
                <a:solidFill>
                  <a:srgbClr val="FFFFFF"/>
                </a:solidFill>
                <a:latin typeface="楷体" panose="02010609060101010101" charset="-122"/>
                <a:ea typeface="楷体" panose="02010609060101010101" charset="-122"/>
                <a:cs typeface="楷体" panose="02010609060101010101" charset="-122"/>
              </a:rPr>
              <a:t>年，</a:t>
            </a:r>
            <a:r>
              <a:rPr lang="en-US" altLang="zh-CN" sz="2000" i="0" dirty="0">
                <a:solidFill>
                  <a:srgbClr val="FFFFFF"/>
                </a:solidFill>
                <a:latin typeface="楷体" panose="02010609060101010101" charset="-122"/>
                <a:ea typeface="楷体" panose="02010609060101010101" charset="-122"/>
                <a:cs typeface="楷体" panose="02010609060101010101" charset="-122"/>
              </a:rPr>
              <a:t>Intel</a:t>
            </a:r>
            <a:r>
              <a:rPr lang="zh-CN" altLang="zh-CN" sz="2000" i="0" dirty="0">
                <a:solidFill>
                  <a:srgbClr val="FFFFFF"/>
                </a:solidFill>
                <a:latin typeface="楷体" panose="02010609060101010101" charset="-122"/>
                <a:ea typeface="楷体" panose="02010609060101010101" charset="-122"/>
                <a:cs typeface="楷体" panose="02010609060101010101" charset="-122"/>
              </a:rPr>
              <a:t>奔腾</a:t>
            </a:r>
            <a:r>
              <a:rPr lang="en-US" altLang="zh-CN" sz="2000" i="0" dirty="0">
                <a:solidFill>
                  <a:srgbClr val="FFFFFF"/>
                </a:solidFill>
                <a:latin typeface="楷体" panose="02010609060101010101" charset="-122"/>
                <a:ea typeface="楷体" panose="02010609060101010101" charset="-122"/>
                <a:cs typeface="楷体" panose="02010609060101010101" charset="-122"/>
              </a:rPr>
              <a:t>CPU</a:t>
            </a:r>
            <a:r>
              <a:rPr lang="zh-CN" altLang="zh-CN" sz="2000" i="0" dirty="0">
                <a:solidFill>
                  <a:srgbClr val="FFFFFF"/>
                </a:solidFill>
                <a:latin typeface="楷体" panose="02010609060101010101" charset="-122"/>
                <a:ea typeface="楷体" panose="02010609060101010101" charset="-122"/>
                <a:cs typeface="楷体" panose="02010609060101010101" charset="-122"/>
              </a:rPr>
              <a:t>出现浮点计算问题</a:t>
            </a:r>
            <a:r>
              <a:rPr lang="zh-CN" altLang="en-US" sz="2000" i="0" dirty="0">
                <a:solidFill>
                  <a:srgbClr val="FFFFFF"/>
                </a:solidFill>
                <a:latin typeface="楷体" panose="02010609060101010101" charset="-122"/>
                <a:ea typeface="楷体" panose="02010609060101010101" charset="-122"/>
                <a:cs typeface="楷体" panose="02010609060101010101" charset="-122"/>
              </a:rPr>
              <a:t>，最后不得不召回所有发售的</a:t>
            </a:r>
            <a:r>
              <a:rPr lang="en-US" altLang="zh-CN" sz="2000" i="0" dirty="0">
                <a:solidFill>
                  <a:srgbClr val="FFFFFF"/>
                </a:solidFill>
                <a:latin typeface="楷体" panose="02010609060101010101" charset="-122"/>
                <a:ea typeface="楷体" panose="02010609060101010101" charset="-122"/>
                <a:cs typeface="楷体" panose="02010609060101010101" charset="-122"/>
              </a:rPr>
              <a:t>CPU</a:t>
            </a:r>
            <a:r>
              <a:rPr lang="zh-CN" altLang="en-US" sz="2000" i="0" dirty="0">
                <a:solidFill>
                  <a:srgbClr val="FFFFFF"/>
                </a:solidFill>
                <a:latin typeface="楷体" panose="02010609060101010101" charset="-122"/>
                <a:ea typeface="楷体" panose="02010609060101010101" charset="-122"/>
                <a:cs typeface="楷体" panose="02010609060101010101" charset="-122"/>
              </a:rPr>
              <a:t>，造成</a:t>
            </a:r>
            <a:r>
              <a:rPr lang="en-US" altLang="zh-CN" sz="2000" b="1" i="0" dirty="0">
                <a:solidFill>
                  <a:srgbClr val="CCFFCC"/>
                </a:solidFill>
                <a:latin typeface="楷体" panose="02010609060101010101" charset="-122"/>
                <a:ea typeface="楷体" panose="02010609060101010101" charset="-122"/>
                <a:cs typeface="楷体" panose="02010609060101010101" charset="-122"/>
              </a:rPr>
              <a:t>4</a:t>
            </a:r>
            <a:r>
              <a:rPr lang="zh-CN" altLang="en-US" sz="2000" b="1" i="0" dirty="0">
                <a:solidFill>
                  <a:srgbClr val="CCFFCC"/>
                </a:solidFill>
                <a:latin typeface="楷体" panose="02010609060101010101" charset="-122"/>
                <a:ea typeface="楷体" panose="02010609060101010101" charset="-122"/>
                <a:cs typeface="楷体" panose="02010609060101010101" charset="-122"/>
              </a:rPr>
              <a:t>亿多美元损失</a:t>
            </a:r>
            <a:r>
              <a:rPr lang="zh-CN" altLang="zh-CN" sz="2000" b="1" i="0" dirty="0">
                <a:solidFill>
                  <a:srgbClr val="CCFFCC"/>
                </a:solidFill>
                <a:latin typeface="楷体" panose="02010609060101010101" charset="-122"/>
                <a:ea typeface="楷体" panose="02010609060101010101" charset="-122"/>
                <a:cs typeface="楷体" panose="02010609060101010101" charset="-122"/>
              </a:rPr>
              <a:t> </a:t>
            </a:r>
            <a:endParaRPr lang="en-US" altLang="zh-CN" sz="2000" b="1" i="0" dirty="0">
              <a:solidFill>
                <a:srgbClr val="CCFFCC"/>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en-US" altLang="zh-CN" sz="2000" i="0" dirty="0">
                <a:solidFill>
                  <a:srgbClr val="FFFFFF"/>
                </a:solidFill>
                <a:latin typeface="楷体" panose="02010609060101010101" charset="-122"/>
                <a:ea typeface="楷体" panose="02010609060101010101" charset="-122"/>
                <a:cs typeface="楷体" panose="02010609060101010101" charset="-122"/>
              </a:rPr>
              <a:t>1996</a:t>
            </a:r>
            <a:r>
              <a:rPr lang="zh-CN" altLang="en-US" sz="2000" i="0" dirty="0">
                <a:solidFill>
                  <a:srgbClr val="FFFFFF"/>
                </a:solidFill>
                <a:latin typeface="楷体" panose="02010609060101010101" charset="-122"/>
                <a:ea typeface="楷体" panose="02010609060101010101" charset="-122"/>
                <a:cs typeface="楷体" panose="02010609060101010101" charset="-122"/>
              </a:rPr>
              <a:t>年</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a:t>
            </a:r>
            <a:r>
              <a:rPr lang="en-US" altLang="zh-CN" sz="2000" i="0" dirty="0">
                <a:solidFill>
                  <a:srgbClr val="FFFFFF"/>
                </a:solidFill>
                <a:latin typeface="楷体" panose="02010609060101010101" charset="-122"/>
                <a:ea typeface="楷体" panose="02010609060101010101" charset="-122"/>
                <a:cs typeface="楷体" panose="02010609060101010101" charset="-122"/>
              </a:rPr>
              <a:t>Ariane</a:t>
            </a:r>
            <a:r>
              <a:rPr lang="zh-CN" altLang="zh-CN" sz="2000" i="0" dirty="0">
                <a:solidFill>
                  <a:srgbClr val="FFFFFF"/>
                </a:solidFill>
                <a:latin typeface="楷体" panose="02010609060101010101" charset="-122"/>
                <a:ea typeface="楷体" panose="02010609060101010101" charset="-122"/>
                <a:cs typeface="楷体" panose="02010609060101010101" charset="-122"/>
              </a:rPr>
              <a:t> </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5</a:t>
            </a:r>
            <a:r>
              <a:rPr lang="zh-CN" altLang="en-US" sz="2000" i="0" dirty="0">
                <a:solidFill>
                  <a:srgbClr val="FFFFFF"/>
                </a:solidFill>
                <a:latin typeface="楷体" panose="02010609060101010101" charset="-122"/>
                <a:ea typeface="楷体" panose="02010609060101010101" charset="-122"/>
                <a:cs typeface="楷体" panose="02010609060101010101" charset="-122"/>
              </a:rPr>
              <a:t>型运载火箭的首航，就因软件引发的问题导致火箭在发射</a:t>
            </a:r>
            <a:r>
              <a:rPr lang="en-US" altLang="zh-CN" sz="2000" i="0" dirty="0">
                <a:solidFill>
                  <a:srgbClr val="FFFFFF"/>
                </a:solidFill>
                <a:latin typeface="楷体" panose="02010609060101010101" charset="-122"/>
                <a:ea typeface="楷体" panose="02010609060101010101" charset="-122"/>
                <a:cs typeface="楷体" panose="02010609060101010101" charset="-122"/>
              </a:rPr>
              <a:t>39</a:t>
            </a:r>
            <a:r>
              <a:rPr lang="zh-CN" altLang="en-US" sz="2000" i="0" dirty="0">
                <a:solidFill>
                  <a:srgbClr val="FFFFFF"/>
                </a:solidFill>
                <a:latin typeface="楷体" panose="02010609060101010101" charset="-122"/>
                <a:ea typeface="楷体" panose="02010609060101010101" charset="-122"/>
                <a:cs typeface="楷体" panose="02010609060101010101" charset="-122"/>
              </a:rPr>
              <a:t>秒后偏轨，最终灰飞烟灭，造成</a:t>
            </a:r>
            <a:r>
              <a:rPr lang="en-US" altLang="zh-CN" sz="2000" b="1" i="0" dirty="0">
                <a:solidFill>
                  <a:srgbClr val="CCFFCC"/>
                </a:solidFill>
                <a:latin typeface="楷体" panose="02010609060101010101" charset="-122"/>
                <a:ea typeface="楷体" panose="02010609060101010101" charset="-122"/>
                <a:cs typeface="楷体" panose="02010609060101010101" charset="-122"/>
              </a:rPr>
              <a:t>3.7</a:t>
            </a:r>
            <a:r>
              <a:rPr lang="zh-CN" altLang="en-US" sz="2000" b="1" i="0" dirty="0">
                <a:solidFill>
                  <a:srgbClr val="CCFFCC"/>
                </a:solidFill>
                <a:latin typeface="楷体" panose="02010609060101010101" charset="-122"/>
                <a:ea typeface="楷体" panose="02010609060101010101" charset="-122"/>
                <a:cs typeface="楷体" panose="02010609060101010101" charset="-122"/>
              </a:rPr>
              <a:t>亿</a:t>
            </a:r>
            <a:r>
              <a:rPr lang="zh-CN" altLang="en-US" sz="2000" i="0" dirty="0">
                <a:solidFill>
                  <a:srgbClr val="FFFFFF"/>
                </a:solidFill>
                <a:latin typeface="楷体" panose="02010609060101010101" charset="-122"/>
                <a:ea typeface="楷体" panose="02010609060101010101" charset="-122"/>
                <a:cs typeface="楷体" panose="02010609060101010101" charset="-122"/>
              </a:rPr>
              <a:t>美元损失</a:t>
            </a:r>
            <a:endParaRPr lang="en-US" altLang="zh-CN" sz="2000" i="0" dirty="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en-US" altLang="zh-CN" sz="2000" i="0" dirty="0">
                <a:solidFill>
                  <a:srgbClr val="FFFFFF"/>
                </a:solidFill>
                <a:latin typeface="楷体" panose="02010609060101010101" charset="-122"/>
                <a:ea typeface="楷体" panose="02010609060101010101" charset="-122"/>
                <a:cs typeface="楷体" panose="02010609060101010101" charset="-122"/>
              </a:rPr>
              <a:t>1999</a:t>
            </a:r>
            <a:r>
              <a:rPr lang="zh-CN" altLang="en-US" sz="2000" i="0" dirty="0">
                <a:solidFill>
                  <a:srgbClr val="FFFFFF"/>
                </a:solidFill>
                <a:latin typeface="楷体" panose="02010609060101010101" charset="-122"/>
                <a:ea typeface="楷体" panose="02010609060101010101" charset="-122"/>
                <a:cs typeface="楷体" panose="02010609060101010101" charset="-122"/>
              </a:rPr>
              <a:t>年，火星探测器因为一个</a:t>
            </a:r>
            <a:r>
              <a:rPr lang="en-US" altLang="zh-CN" sz="2000" i="0" dirty="0">
                <a:solidFill>
                  <a:srgbClr val="FFFFFF"/>
                </a:solidFill>
                <a:latin typeface="楷体" panose="02010609060101010101" charset="-122"/>
                <a:ea typeface="楷体" panose="02010609060101010101" charset="-122"/>
                <a:cs typeface="楷体" panose="02010609060101010101" charset="-122"/>
              </a:rPr>
              <a:t>Bug</a:t>
            </a:r>
            <a:r>
              <a:rPr lang="zh-CN" altLang="en-US" sz="2000" i="0" dirty="0">
                <a:solidFill>
                  <a:srgbClr val="FFFFFF"/>
                </a:solidFill>
                <a:latin typeface="楷体" panose="02010609060101010101" charset="-122"/>
                <a:ea typeface="楷体" panose="02010609060101010101" charset="-122"/>
                <a:cs typeface="楷体" panose="02010609060101010101" charset="-122"/>
              </a:rPr>
              <a:t>在距离火星表面</a:t>
            </a:r>
            <a:r>
              <a:rPr lang="en-US" altLang="zh-CN" sz="2000" i="0" dirty="0">
                <a:solidFill>
                  <a:srgbClr val="FFFFFF"/>
                </a:solidFill>
                <a:latin typeface="楷体" panose="02010609060101010101" charset="-122"/>
                <a:ea typeface="楷体" panose="02010609060101010101" charset="-122"/>
                <a:cs typeface="楷体" panose="02010609060101010101" charset="-122"/>
              </a:rPr>
              <a:t>130</a:t>
            </a:r>
            <a:r>
              <a:rPr lang="zh-CN" altLang="en-US" sz="2000" i="0" dirty="0">
                <a:solidFill>
                  <a:srgbClr val="FFFFFF"/>
                </a:solidFill>
                <a:latin typeface="楷体" panose="02010609060101010101" charset="-122"/>
                <a:ea typeface="楷体" panose="02010609060101010101" charset="-122"/>
                <a:cs typeface="楷体" panose="02010609060101010101" charset="-122"/>
              </a:rPr>
              <a:t>英尺的高度垂直坠毁，此项工程成本耗费</a:t>
            </a:r>
            <a:r>
              <a:rPr lang="en-US" altLang="zh-CN" sz="2000" b="1" i="0" dirty="0">
                <a:solidFill>
                  <a:srgbClr val="CCFFCC"/>
                </a:solidFill>
                <a:latin typeface="楷体" panose="02010609060101010101" charset="-122"/>
                <a:ea typeface="楷体" panose="02010609060101010101" charset="-122"/>
                <a:cs typeface="楷体" panose="02010609060101010101" charset="-122"/>
              </a:rPr>
              <a:t>3.27</a:t>
            </a:r>
            <a:r>
              <a:rPr lang="zh-CN" altLang="en-US" sz="2000" b="1" i="0" dirty="0">
                <a:solidFill>
                  <a:srgbClr val="CCFFCC"/>
                </a:solidFill>
                <a:latin typeface="楷体" panose="02010609060101010101" charset="-122"/>
                <a:ea typeface="楷体" panose="02010609060101010101" charset="-122"/>
                <a:cs typeface="楷体" panose="02010609060101010101" charset="-122"/>
              </a:rPr>
              <a:t>亿</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 …</a:t>
            </a:r>
            <a:endParaRPr lang="en-US" altLang="zh-CN" sz="2000" i="0" dirty="0">
              <a:solidFill>
                <a:srgbClr val="FFFFFF"/>
              </a:solidFill>
              <a:latin typeface="楷体" panose="02010609060101010101" charset="-122"/>
              <a:ea typeface="楷体" panose="02010609060101010101" charset="-122"/>
              <a:cs typeface="楷体" panose="02010609060101010101" charset="-122"/>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4">
                                            <p:txEl>
                                              <p:pRg st="1" end="1"/>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p:tgtEl>
                                          <p:spTgt spid="4">
                                            <p:txEl>
                                              <p:pRg st="2" end="2"/>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4">
                                            <p:txEl>
                                              <p:pRg st="2" end="2"/>
                                            </p:txEl>
                                          </p:spTgt>
                                        </p:tgtEl>
                                      </p:cBhvr>
                                    </p:animEffect>
                                  </p:childTnLst>
                                </p:cTn>
                              </p:par>
                            </p:childTnLst>
                          </p:cTn>
                        </p:par>
                        <p:par>
                          <p:cTn id="15" fill="hold">
                            <p:stCondLst>
                              <p:cond delay="500"/>
                            </p:stCondLst>
                            <p:childTnLst>
                              <p:par>
                                <p:cTn id="16" presetID="12" presetClass="entr" presetSubtype="1" fill="hold" nodeType="after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 calcmode="lin" valueType="num">
                                      <p:cBhvr additive="base">
                                        <p:cTn id="18" dur="500"/>
                                        <p:tgtEl>
                                          <p:spTgt spid="4">
                                            <p:txEl>
                                              <p:pRg st="3" end="3"/>
                                            </p:txEl>
                                          </p:spTgt>
                                        </p:tgtEl>
                                        <p:attrNameLst>
                                          <p:attrName>ppt_y</p:attrName>
                                        </p:attrNameLst>
                                      </p:cBhvr>
                                      <p:tavLst>
                                        <p:tav tm="0">
                                          <p:val>
                                            <p:strVal val="#ppt_y-#ppt_h*1.125000"/>
                                          </p:val>
                                        </p:tav>
                                        <p:tav tm="100000">
                                          <p:val>
                                            <p:strVal val="#ppt_y"/>
                                          </p:val>
                                        </p:tav>
                                      </p:tavLst>
                                    </p:anim>
                                    <p:animEffect transition="in" filter="wipe(down)">
                                      <p:cBhvr>
                                        <p:cTn id="19"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926499EB-077B-44BD-8A96-2852250257FC}" type="slidenum">
              <a:rPr lang="en-US" altLang="zh-CN" smtClean="0"/>
            </a:fld>
            <a:endParaRPr lang="en-US" altLang="zh-CN"/>
          </a:p>
        </p:txBody>
      </p:sp>
      <p:sp>
        <p:nvSpPr>
          <p:cNvPr id="3" name="Rectangle 2"/>
          <p:cNvSpPr txBox="1">
            <a:spLocks noChangeArrowheads="1"/>
          </p:cNvSpPr>
          <p:nvPr/>
        </p:nvSpPr>
        <p:spPr>
          <a:xfrm>
            <a:off x="1475656" y="788706"/>
            <a:ext cx="6134100" cy="551656"/>
          </a:xfrm>
          <a:prstGeom prst="rect">
            <a:avLst/>
          </a:prstGeom>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3200" b="0" i="0" u="none" strike="noStrike" kern="0" cap="none" spc="0" normalizeH="0" baseline="0" noProof="0" dirty="0" smtClean="0">
                <a:ln>
                  <a:noFill/>
                </a:ln>
                <a:solidFill>
                  <a:srgbClr val="FFFF00"/>
                </a:solidFill>
                <a:effectLst/>
                <a:uLnTx/>
                <a:uFillTx/>
                <a:latin typeface="+mj-lt"/>
                <a:ea typeface="+mj-ea"/>
                <a:cs typeface="+mj-cs"/>
              </a:rPr>
              <a:t>让我们来看看经典案例</a:t>
            </a:r>
            <a:r>
              <a:rPr kumimoji="0" lang="en-US" altLang="zh-CN" sz="3200" b="0" i="0" u="none" strike="noStrike" kern="0" cap="none" spc="0" normalizeH="0" baseline="0" noProof="0" dirty="0" smtClean="0">
                <a:ln>
                  <a:noFill/>
                </a:ln>
                <a:solidFill>
                  <a:srgbClr val="FFFF00"/>
                </a:solidFill>
                <a:effectLst/>
                <a:uLnTx/>
                <a:uFillTx/>
                <a:latin typeface="+mj-lt"/>
                <a:ea typeface="+mj-ea"/>
                <a:cs typeface="+mj-cs"/>
              </a:rPr>
              <a:t> </a:t>
            </a:r>
            <a:r>
              <a:rPr kumimoji="0" lang="en-US" altLang="zh-CN" sz="2400" b="0" i="0" u="none" strike="noStrike" kern="0" cap="none" spc="0" normalizeH="0" baseline="0" noProof="0" dirty="0" smtClean="0">
                <a:ln>
                  <a:noFill/>
                </a:ln>
                <a:solidFill>
                  <a:srgbClr val="FFFF00"/>
                </a:solidFill>
                <a:effectLst/>
                <a:uLnTx/>
                <a:uFillTx/>
                <a:latin typeface="+mj-lt"/>
                <a:ea typeface="+mj-ea"/>
                <a:cs typeface="+mj-cs"/>
              </a:rPr>
              <a:t>- 2</a:t>
            </a:r>
            <a:endParaRPr kumimoji="0" lang="en-US" altLang="zh-CN" sz="2400" b="0" i="0" u="none" strike="noStrike" kern="0" cap="none" spc="0" normalizeH="0" baseline="0" noProof="0" dirty="0">
              <a:ln>
                <a:noFill/>
              </a:ln>
              <a:solidFill>
                <a:srgbClr val="FFFF00"/>
              </a:solidFill>
              <a:effectLst/>
              <a:uLnTx/>
              <a:uFillTx/>
              <a:latin typeface="+mj-lt"/>
              <a:ea typeface="+mj-ea"/>
              <a:cs typeface="+mj-cs"/>
            </a:endParaRPr>
          </a:p>
        </p:txBody>
      </p:sp>
      <p:sp>
        <p:nvSpPr>
          <p:cNvPr id="4" name="矩形 3"/>
          <p:cNvSpPr/>
          <p:nvPr/>
        </p:nvSpPr>
        <p:spPr>
          <a:xfrm>
            <a:off x="683568" y="1556794"/>
            <a:ext cx="7920880" cy="2953385"/>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2012</a:t>
            </a:r>
            <a:r>
              <a:rPr lang="zh-CN" altLang="zh-CN" sz="2000" i="0" dirty="0">
                <a:solidFill>
                  <a:srgbClr val="FFFFFF"/>
                </a:solidFill>
                <a:latin typeface="楷体" panose="02010609060101010101" charset="-122"/>
                <a:ea typeface="楷体" panose="02010609060101010101" charset="-122"/>
                <a:cs typeface="楷体" panose="02010609060101010101" charset="-122"/>
              </a:rPr>
              <a:t>年</a:t>
            </a:r>
            <a:r>
              <a:rPr lang="en-US" altLang="zh-CN" sz="2000" i="0" dirty="0">
                <a:solidFill>
                  <a:srgbClr val="FFFFFF"/>
                </a:solidFill>
                <a:latin typeface="楷体" panose="02010609060101010101" charset="-122"/>
                <a:ea typeface="楷体" panose="02010609060101010101" charset="-122"/>
                <a:cs typeface="楷体" panose="02010609060101010101" charset="-122"/>
              </a:rPr>
              <a:t>8</a:t>
            </a:r>
            <a:r>
              <a:rPr lang="zh-CN" altLang="zh-CN" sz="2000" i="0" dirty="0">
                <a:solidFill>
                  <a:srgbClr val="FFFFFF"/>
                </a:solidFill>
                <a:latin typeface="楷体" panose="02010609060101010101" charset="-122"/>
                <a:ea typeface="楷体" panose="02010609060101010101" charset="-122"/>
                <a:cs typeface="楷体" panose="02010609060101010101" charset="-122"/>
              </a:rPr>
              <a:t>月，美国股市</a:t>
            </a: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最大经纪商之一骑士资本</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(KCG)</a:t>
            </a: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，由于电子交易系统问题导致该公司对</a:t>
            </a:r>
            <a:r>
              <a:rPr lang="en-US" altLang="zh-CN" sz="2000" i="0" dirty="0">
                <a:solidFill>
                  <a:srgbClr val="FFFFFF"/>
                </a:solidFill>
                <a:latin typeface="楷体" panose="02010609060101010101" charset="-122"/>
                <a:ea typeface="楷体" panose="02010609060101010101" charset="-122"/>
                <a:cs typeface="楷体" panose="02010609060101010101" charset="-122"/>
              </a:rPr>
              <a:t>148</a:t>
            </a:r>
            <a:r>
              <a:rPr lang="zh-CN" altLang="zh-CN" sz="2000" i="0" dirty="0">
                <a:solidFill>
                  <a:srgbClr val="FFFFFF"/>
                </a:solidFill>
                <a:latin typeface="楷体" panose="02010609060101010101" charset="-122"/>
                <a:ea typeface="楷体" panose="02010609060101010101" charset="-122"/>
                <a:cs typeface="楷体" panose="02010609060101010101" charset="-122"/>
              </a:rPr>
              <a:t>支不同的股票高价购进、低价抛出。这次软件问题直接给</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KCG</a:t>
            </a: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带</a:t>
            </a:r>
            <a:r>
              <a:rPr lang="zh-CN" altLang="zh-CN" sz="2000" i="0" dirty="0">
                <a:solidFill>
                  <a:srgbClr val="FFFFFF"/>
                </a:solidFill>
                <a:latin typeface="楷体" panose="02010609060101010101" charset="-122"/>
                <a:ea typeface="楷体" panose="02010609060101010101" charset="-122"/>
                <a:cs typeface="楷体" panose="02010609060101010101" charset="-122"/>
              </a:rPr>
              <a:t>来了税前</a:t>
            </a:r>
            <a:r>
              <a:rPr lang="en-US" altLang="zh-CN" sz="2000" b="1" i="0" dirty="0">
                <a:solidFill>
                  <a:srgbClr val="FF6600"/>
                </a:solidFill>
                <a:latin typeface="楷体" panose="02010609060101010101" charset="-122"/>
                <a:ea typeface="楷体" panose="02010609060101010101" charset="-122"/>
                <a:cs typeface="楷体" panose="02010609060101010101" charset="-122"/>
              </a:rPr>
              <a:t>4.4</a:t>
            </a:r>
            <a:r>
              <a:rPr lang="zh-CN" altLang="zh-CN" sz="2000" b="1" i="0" dirty="0">
                <a:solidFill>
                  <a:srgbClr val="FF6600"/>
                </a:solidFill>
                <a:latin typeface="楷体" panose="02010609060101010101" charset="-122"/>
                <a:ea typeface="楷体" panose="02010609060101010101" charset="-122"/>
                <a:cs typeface="楷体" panose="02010609060101010101" charset="-122"/>
              </a:rPr>
              <a:t>亿美</a:t>
            </a:r>
            <a:r>
              <a:rPr lang="zh-CN" altLang="zh-CN" sz="2000" i="0" dirty="0">
                <a:solidFill>
                  <a:srgbClr val="FFFFFF"/>
                </a:solidFill>
                <a:latin typeface="楷体" panose="02010609060101010101" charset="-122"/>
                <a:ea typeface="楷体" panose="02010609060101010101" charset="-122"/>
                <a:cs typeface="楷体" panose="02010609060101010101" charset="-122"/>
              </a:rPr>
              <a:t>元的损失，当天该公司的股票下跌</a:t>
            </a:r>
            <a:r>
              <a:rPr lang="en-US" altLang="zh-CN" sz="2000" i="0" dirty="0">
                <a:solidFill>
                  <a:srgbClr val="FFFFFF"/>
                </a:solidFill>
                <a:latin typeface="楷体" panose="02010609060101010101" charset="-122"/>
                <a:ea typeface="楷体" panose="02010609060101010101" charset="-122"/>
                <a:cs typeface="楷体" panose="02010609060101010101" charset="-122"/>
              </a:rPr>
              <a:t>32%</a:t>
            </a:r>
            <a:r>
              <a:rPr lang="zh-CN" altLang="zh-CN" sz="2000" i="0" dirty="0">
                <a:solidFill>
                  <a:srgbClr val="FFFFFF"/>
                </a:solidFill>
                <a:latin typeface="楷体" panose="02010609060101010101" charset="-122"/>
                <a:ea typeface="楷体" panose="02010609060101010101" charset="-122"/>
                <a:cs typeface="楷体" panose="02010609060101010101" charset="-122"/>
              </a:rPr>
              <a:t> </a:t>
            </a:r>
            <a:endParaRPr lang="en-US" altLang="zh-CN" sz="2000" i="0" dirty="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en-US" sz="2000" i="0" dirty="0">
                <a:solidFill>
                  <a:srgbClr val="FFFFFF"/>
                </a:solidFill>
                <a:latin typeface="楷体" panose="02010609060101010101" charset="-122"/>
                <a:ea typeface="楷体" panose="02010609060101010101" charset="-122"/>
                <a:cs typeface="楷体" panose="02010609060101010101" charset="-122"/>
              </a:rPr>
              <a:t>无独有偶，</a:t>
            </a:r>
            <a:r>
              <a:rPr lang="en-US" altLang="zh-CN" sz="2000" i="0" dirty="0">
                <a:solidFill>
                  <a:srgbClr val="FFFFFF"/>
                </a:solidFill>
                <a:latin typeface="楷体" panose="02010609060101010101" charset="-122"/>
                <a:ea typeface="楷体" panose="02010609060101010101" charset="-122"/>
                <a:cs typeface="楷体" panose="02010609060101010101" charset="-122"/>
              </a:rPr>
              <a:t>2013</a:t>
            </a:r>
            <a:r>
              <a:rPr lang="zh-CN" altLang="en-US" sz="2000" i="0" dirty="0">
                <a:solidFill>
                  <a:srgbClr val="FFFFFF"/>
                </a:solidFill>
                <a:latin typeface="楷体" panose="02010609060101010101" charset="-122"/>
                <a:ea typeface="楷体" panose="02010609060101010101" charset="-122"/>
                <a:cs typeface="楷体" panose="02010609060101010101" charset="-122"/>
              </a:rPr>
              <a:t>年</a:t>
            </a:r>
            <a:r>
              <a:rPr lang="en-US" altLang="zh-CN" sz="2000" i="0" dirty="0">
                <a:solidFill>
                  <a:srgbClr val="FFFFFF"/>
                </a:solidFill>
                <a:latin typeface="楷体" panose="02010609060101010101" charset="-122"/>
                <a:ea typeface="楷体" panose="02010609060101010101" charset="-122"/>
                <a:cs typeface="楷体" panose="02010609060101010101" charset="-122"/>
              </a:rPr>
              <a:t>8</a:t>
            </a:r>
            <a:r>
              <a:rPr lang="zh-CN" altLang="en-US" sz="2000" i="0" dirty="0">
                <a:solidFill>
                  <a:srgbClr val="FFFFFF"/>
                </a:solidFill>
                <a:latin typeface="楷体" panose="02010609060101010101" charset="-122"/>
                <a:ea typeface="楷体" panose="02010609060101010101" charset="-122"/>
                <a:cs typeface="楷体" panose="02010609060101010101" charset="-122"/>
              </a:rPr>
              <a:t>月国内光大证券公司的套利策略系统的订单生成子系统存在严重缺陷，没有头寸控制</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机制</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生成巨额订单</a:t>
            </a:r>
            <a:r>
              <a:rPr lang="zh-CN" altLang="en-US" sz="2000" i="0" dirty="0">
                <a:solidFill>
                  <a:srgbClr val="FFFFFF"/>
                </a:solidFill>
                <a:latin typeface="楷体" panose="02010609060101010101" charset="-122"/>
                <a:ea typeface="楷体" panose="02010609060101010101" charset="-122"/>
                <a:cs typeface="楷体" panose="02010609060101010101" charset="-122"/>
              </a:rPr>
              <a:t>，</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导致股</a:t>
            </a:r>
            <a:r>
              <a:rPr lang="zh-CN" altLang="en-US" sz="2000" i="0" dirty="0">
                <a:solidFill>
                  <a:srgbClr val="FFFFFF"/>
                </a:solidFill>
                <a:latin typeface="楷体" panose="02010609060101010101" charset="-122"/>
                <a:ea typeface="楷体" panose="02010609060101010101" charset="-122"/>
                <a:cs typeface="楷体" panose="02010609060101010101" charset="-122"/>
              </a:rPr>
              <a:t>市大幅波动，事后遭证监会重罚</a:t>
            </a:r>
            <a:r>
              <a:rPr lang="en-US" altLang="zh-CN" sz="2000" b="1" i="0" dirty="0">
                <a:solidFill>
                  <a:srgbClr val="FF6600"/>
                </a:solidFill>
                <a:latin typeface="楷体" panose="02010609060101010101" charset="-122"/>
                <a:ea typeface="楷体" panose="02010609060101010101" charset="-122"/>
                <a:cs typeface="楷体" panose="02010609060101010101" charset="-122"/>
              </a:rPr>
              <a:t>5.23</a:t>
            </a:r>
            <a:r>
              <a:rPr lang="zh-CN" altLang="en-US" sz="2000" b="1" i="0" dirty="0">
                <a:solidFill>
                  <a:srgbClr val="FF6600"/>
                </a:solidFill>
                <a:latin typeface="楷体" panose="02010609060101010101" charset="-122"/>
                <a:ea typeface="楷体" panose="02010609060101010101" charset="-122"/>
                <a:cs typeface="楷体" panose="02010609060101010101" charset="-122"/>
              </a:rPr>
              <a:t>亿元</a:t>
            </a:r>
            <a:endParaRPr lang="en-US" altLang="zh-CN" sz="2000" b="1" i="0" dirty="0">
              <a:solidFill>
                <a:srgbClr val="FF6600"/>
              </a:solidFill>
              <a:latin typeface="楷体" panose="02010609060101010101" charset="-122"/>
              <a:ea typeface="楷体" panose="02010609060101010101" charset="-122"/>
              <a:cs typeface="楷体" panose="02010609060101010101" charset="-122"/>
            </a:endParaRPr>
          </a:p>
        </p:txBody>
      </p:sp>
      <p:pic>
        <p:nvPicPr>
          <p:cNvPr id="5" name="图片 4"/>
          <p:cNvPicPr/>
          <p:nvPr/>
        </p:nvPicPr>
        <p:blipFill>
          <a:blip r:embed="rId1">
            <a:extLst>
              <a:ext uri="{28A0092B-C50C-407E-A947-70E740481C1C}">
                <a14:useLocalDpi xmlns:a14="http://schemas.microsoft.com/office/drawing/2010/main" val="0"/>
              </a:ext>
            </a:extLst>
          </a:blip>
          <a:srcRect/>
          <a:stretch>
            <a:fillRect/>
          </a:stretch>
        </p:blipFill>
        <p:spPr bwMode="auto">
          <a:xfrm>
            <a:off x="2627784" y="4437112"/>
            <a:ext cx="4104456" cy="1656184"/>
          </a:xfrm>
          <a:prstGeom prst="rect">
            <a:avLst/>
          </a:prstGeom>
          <a:noFill/>
          <a:ln>
            <a:noFill/>
          </a:ln>
        </p:spPr>
      </p:pic>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 calcmode="lin" valueType="num">
                                      <p:cBhvr additive="base">
                                        <p:cTn id="7" dur="500"/>
                                        <p:tgtEl>
                                          <p:spTgt spid="4">
                                            <p:txEl>
                                              <p:pRg st="1" end="1"/>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marL="109855" indent="0">
              <a:buNone/>
            </a:pPr>
            <a:r>
              <a:rPr lang="en-US" dirty="0" smtClean="0"/>
              <a:t>1991</a:t>
            </a:r>
            <a:r>
              <a:rPr lang="zh-CN" altLang="en-US" dirty="0" smtClean="0"/>
              <a:t>年第一次伊拉克战争时，伊拉克飞毛腿导弹</a:t>
            </a:r>
            <a:r>
              <a:rPr lang="en-US" dirty="0" smtClean="0"/>
              <a:t>2</a:t>
            </a:r>
            <a:r>
              <a:rPr lang="zh-CN" altLang="en-US" dirty="0" smtClean="0"/>
              <a:t>月</a:t>
            </a:r>
            <a:r>
              <a:rPr lang="en-US" dirty="0" smtClean="0"/>
              <a:t>25</a:t>
            </a:r>
            <a:r>
              <a:rPr lang="zh-CN" altLang="en-US" dirty="0" smtClean="0"/>
              <a:t>日晚袭击达兰的美空军基地，造成</a:t>
            </a:r>
            <a:r>
              <a:rPr lang="en-US" dirty="0" smtClean="0"/>
              <a:t>28</a:t>
            </a:r>
            <a:r>
              <a:rPr lang="zh-CN" altLang="en-US" dirty="0" smtClean="0"/>
              <a:t>名美军士兵死亡，</a:t>
            </a:r>
            <a:r>
              <a:rPr lang="en-US" dirty="0" smtClean="0"/>
              <a:t>97</a:t>
            </a:r>
            <a:r>
              <a:rPr lang="zh-CN" altLang="en-US" dirty="0" smtClean="0"/>
              <a:t>人受伤。</a:t>
            </a:r>
            <a:r>
              <a:rPr lang="zh-CN" altLang="en-US" b="1" dirty="0" smtClean="0"/>
              <a:t> </a:t>
            </a:r>
            <a:endParaRPr lang="en-US" altLang="zh-CN" b="1" dirty="0" smtClean="0"/>
          </a:p>
          <a:p>
            <a:endParaRPr lang="zh-CN" altLang="en-US" dirty="0" smtClean="0"/>
          </a:p>
          <a:p>
            <a:endParaRPr lang="zh-CN" altLang="en-US" dirty="0"/>
          </a:p>
        </p:txBody>
      </p:sp>
      <p:sp>
        <p:nvSpPr>
          <p:cNvPr id="3" name="标题 2"/>
          <p:cNvSpPr>
            <a:spLocks noGrp="1"/>
          </p:cNvSpPr>
          <p:nvPr>
            <p:ph type="title"/>
          </p:nvPr>
        </p:nvSpPr>
        <p:spPr/>
        <p:txBody>
          <a:bodyPr>
            <a:normAutofit/>
          </a:bodyPr>
          <a:lstStyle/>
          <a:p>
            <a:r>
              <a:rPr lang="zh-CN" altLang="en-US" sz="3200" b="0" kern="0" noProof="0" dirty="0" smtClean="0">
                <a:ln>
                  <a:noFill/>
                </a:ln>
                <a:solidFill>
                  <a:srgbClr val="FF0000"/>
                </a:solidFill>
                <a:effectLst/>
                <a:uLnTx/>
                <a:uFillTx/>
              </a:rPr>
              <a:t>案例3：</a:t>
            </a:r>
            <a:r>
              <a:rPr lang="zh-CN" altLang="en-US" sz="3200" b="0" kern="0" noProof="0" dirty="0" smtClean="0">
                <a:ln>
                  <a:noFill/>
                </a:ln>
                <a:solidFill>
                  <a:schemeClr val="tx1"/>
                </a:solidFill>
                <a:effectLst/>
                <a:uLnTx/>
                <a:uFillTx/>
              </a:rPr>
              <a:t>0.000000095</a:t>
            </a:r>
            <a:r>
              <a:rPr lang="zh-CN" altLang="en-US" sz="3200" b="0" kern="0" noProof="0" dirty="0" smtClean="0">
                <a:ln>
                  <a:noFill/>
                </a:ln>
                <a:solidFill>
                  <a:srgbClr val="FF0000"/>
                </a:solidFill>
                <a:effectLst/>
                <a:uLnTx/>
                <a:uFillTx/>
              </a:rPr>
              <a:t>的误差夺走28条生命</a:t>
            </a:r>
            <a:endParaRPr lang="zh-CN" altLang="en-US" sz="3200" b="0" kern="0" noProof="0" dirty="0" smtClean="0">
              <a:ln>
                <a:noFill/>
              </a:ln>
              <a:solidFill>
                <a:srgbClr val="FF0000"/>
              </a:solidFill>
              <a:effectLst/>
              <a:uLnTx/>
              <a:uFillTx/>
            </a:endParaRPr>
          </a:p>
        </p:txBody>
      </p:sp>
      <p:pic>
        <p:nvPicPr>
          <p:cNvPr id="4" name="图片 3" descr="飞毛腿导弹.jpg"/>
          <p:cNvPicPr>
            <a:picLocks noChangeAspect="1"/>
          </p:cNvPicPr>
          <p:nvPr/>
        </p:nvPicPr>
        <p:blipFill>
          <a:blip r:embed="rId1"/>
          <a:stretch>
            <a:fillRect/>
          </a:stretch>
        </p:blipFill>
        <p:spPr>
          <a:xfrm>
            <a:off x="3786182" y="3071810"/>
            <a:ext cx="4714908" cy="3531166"/>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smtClean="0"/>
              <a:t>本来美国有“爱国者”反导弹系统的。专门用来拦截飞毛腿导弹。但当时该基地的“爱国者”已经连续工作了</a:t>
            </a:r>
            <a:r>
              <a:rPr lang="en-US" dirty="0" smtClean="0"/>
              <a:t>100h</a:t>
            </a:r>
            <a:r>
              <a:rPr lang="zh-CN" altLang="en-US" dirty="0" smtClean="0"/>
              <a:t>。“爱国者”导弹系统每</a:t>
            </a:r>
            <a:r>
              <a:rPr lang="en-US" dirty="0" smtClean="0"/>
              <a:t>1/10</a:t>
            </a:r>
            <a:r>
              <a:rPr lang="zh-CN" altLang="en-US" dirty="0" smtClean="0"/>
              <a:t>秒就进行一次乘以</a:t>
            </a:r>
            <a:r>
              <a:rPr lang="en-US" dirty="0" smtClean="0"/>
              <a:t>1/10</a:t>
            </a:r>
            <a:r>
              <a:rPr lang="zh-CN" altLang="en-US" dirty="0" smtClean="0"/>
              <a:t>的运算，这种运算通过</a:t>
            </a:r>
            <a:r>
              <a:rPr lang="en-US" dirty="0" smtClean="0"/>
              <a:t>24</a:t>
            </a:r>
            <a:r>
              <a:rPr lang="zh-CN" altLang="en-US" dirty="0" smtClean="0"/>
              <a:t>位的固定小数点寄存器进行的。二进制表示</a:t>
            </a:r>
            <a:r>
              <a:rPr lang="en-US" dirty="0" smtClean="0"/>
              <a:t>1/10</a:t>
            </a:r>
            <a:r>
              <a:rPr lang="zh-CN" altLang="en-US" dirty="0" smtClean="0"/>
              <a:t>是无限小数。转换为小数，系统会舍去</a:t>
            </a:r>
            <a:r>
              <a:rPr lang="en-US" dirty="0" smtClean="0"/>
              <a:t>24</a:t>
            </a:r>
            <a:r>
              <a:rPr lang="zh-CN" altLang="en-US" dirty="0" smtClean="0"/>
              <a:t>位以后的数字，每运行</a:t>
            </a:r>
            <a:r>
              <a:rPr lang="en-US" dirty="0" smtClean="0"/>
              <a:t>1</a:t>
            </a:r>
            <a:r>
              <a:rPr lang="zh-CN" altLang="en-US" dirty="0" smtClean="0"/>
              <a:t>个时钟，会产生</a:t>
            </a:r>
            <a:r>
              <a:rPr lang="en-US" dirty="0" smtClean="0"/>
              <a:t>0. 000000095</a:t>
            </a:r>
            <a:r>
              <a:rPr lang="zh-CN" altLang="en-US" dirty="0" smtClean="0"/>
              <a:t>的误差。这种误差进行</a:t>
            </a:r>
            <a:r>
              <a:rPr lang="en-US" dirty="0" smtClean="0"/>
              <a:t>100</a:t>
            </a:r>
            <a:r>
              <a:rPr lang="zh-CN" altLang="en-US" dirty="0" smtClean="0"/>
              <a:t>小时的不断叠加，就会有</a:t>
            </a:r>
            <a:r>
              <a:rPr lang="en-US" dirty="0" smtClean="0"/>
              <a:t>0.34</a:t>
            </a:r>
            <a:r>
              <a:rPr lang="zh-CN" altLang="en-US" dirty="0" smtClean="0"/>
              <a:t>秒的误差。这个微不足道的</a:t>
            </a:r>
            <a:r>
              <a:rPr lang="en-US" dirty="0" smtClean="0"/>
              <a:t>0.34s</a:t>
            </a:r>
            <a:r>
              <a:rPr lang="zh-CN" altLang="en-US" dirty="0" smtClean="0"/>
              <a:t>相当于</a:t>
            </a:r>
            <a:r>
              <a:rPr lang="en-US" dirty="0" smtClean="0"/>
              <a:t>600m</a:t>
            </a:r>
            <a:r>
              <a:rPr lang="zh-CN" altLang="en-US" dirty="0" smtClean="0"/>
              <a:t>的误差。这样对“飞毛腿”的拦截必败无疑。</a:t>
            </a:r>
            <a:endParaRPr lang="zh-CN" altLang="en-US" dirty="0" smtClean="0"/>
          </a:p>
          <a:p>
            <a:endParaRPr lang="zh-CN" altLang="en-US" dirty="0"/>
          </a:p>
        </p:txBody>
      </p:sp>
      <p:sp>
        <p:nvSpPr>
          <p:cNvPr id="3" name="标题 2"/>
          <p:cNvSpPr>
            <a:spLocks noGrp="1"/>
          </p:cNvSpPr>
          <p:nvPr>
            <p:ph type="title"/>
          </p:nvPr>
        </p:nvSpPr>
        <p:spPr/>
        <p:txBody>
          <a:bodyPr/>
          <a:lstStyle/>
          <a:p>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en-US" altLang="zh-CN"/>
          </a:p>
        </p:txBody>
      </p:sp>
      <p:sp>
        <p:nvSpPr>
          <p:cNvPr id="3" name="标题 2"/>
          <p:cNvSpPr>
            <a:spLocks noGrp="1"/>
          </p:cNvSpPr>
          <p:nvPr>
            <p:ph type="title"/>
          </p:nvPr>
        </p:nvSpPr>
        <p:spPr/>
        <p:txBody>
          <a:bodyPr/>
          <a:p>
            <a:r>
              <a:rPr lang="zh-CN" altLang="en-US"/>
              <a:t>案例</a:t>
            </a:r>
            <a:r>
              <a:rPr lang="en-US" altLang="zh-CN"/>
              <a:t>4</a:t>
            </a:r>
            <a:r>
              <a:rPr lang="zh-CN" altLang="en-US"/>
              <a:t>：</a:t>
            </a:r>
            <a:r>
              <a:rPr lang="en-US" altLang="zh-CN"/>
              <a:t>ATM</a:t>
            </a:r>
            <a:r>
              <a:rPr lang="zh-CN" altLang="en-US"/>
              <a:t>故障 取款人入狱</a:t>
            </a:r>
            <a:endParaRPr lang="zh-CN" altLang="en-US"/>
          </a:p>
        </p:txBody>
      </p:sp>
      <p:pic>
        <p:nvPicPr>
          <p:cNvPr id="4" name="图片 3" descr=")WKG~T`0I0Y)8S6)}6YI1WN"/>
          <p:cNvPicPr>
            <a:picLocks noChangeAspect="1"/>
          </p:cNvPicPr>
          <p:nvPr>
            <p:custDataLst>
              <p:tags r:id="rId1"/>
            </p:custDataLst>
          </p:nvPr>
        </p:nvPicPr>
        <p:blipFill>
          <a:blip r:embed="rId2"/>
          <a:stretch>
            <a:fillRect/>
          </a:stretch>
        </p:blipFill>
        <p:spPr>
          <a:xfrm>
            <a:off x="765810" y="1481455"/>
            <a:ext cx="7806055" cy="1531620"/>
          </a:xfrm>
          <a:prstGeom prst="rect">
            <a:avLst/>
          </a:prstGeom>
        </p:spPr>
      </p:pic>
      <p:pic>
        <p:nvPicPr>
          <p:cNvPr id="5" name="图片 4" descr=")7]XW[EP1XU4~D)M1~F$QF0"/>
          <p:cNvPicPr>
            <a:picLocks noChangeAspect="1"/>
          </p:cNvPicPr>
          <p:nvPr>
            <p:custDataLst>
              <p:tags r:id="rId3"/>
            </p:custDataLst>
          </p:nvPr>
        </p:nvPicPr>
        <p:blipFill>
          <a:blip r:embed="rId4"/>
          <a:stretch>
            <a:fillRect/>
          </a:stretch>
        </p:blipFill>
        <p:spPr>
          <a:xfrm>
            <a:off x="1581785" y="3232150"/>
            <a:ext cx="5683885" cy="27755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heel(1)">
                                      <p:cBhvr>
                                        <p:cTn id="13"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en-US" altLang="zh-CN"/>
          </a:p>
        </p:txBody>
      </p:sp>
      <p:sp>
        <p:nvSpPr>
          <p:cNvPr id="3" name="内容占位符 2"/>
          <p:cNvSpPr>
            <a:spLocks noGrp="1"/>
          </p:cNvSpPr>
          <p:nvPr>
            <p:ph idx="1"/>
          </p:nvPr>
        </p:nvSpPr>
        <p:spPr/>
        <p:txBody>
          <a:bodyPr>
            <a:normAutofit lnSpcReduction="10000"/>
          </a:bodyPr>
          <a:lstStyle/>
          <a:p>
            <a:r>
              <a:rPr lang="zh-CN" altLang="en-US"/>
              <a:t>2020年8月，花旗集团由于使用一个过时的软件系统造成了近10亿美元的损失。</a:t>
            </a:r>
            <a:endParaRPr lang="zh-CN" altLang="en-US"/>
          </a:p>
          <a:p>
            <a:endParaRPr lang="zh-CN" altLang="en-US"/>
          </a:p>
          <a:p>
            <a:r>
              <a:rPr lang="zh-CN" altLang="en-US"/>
              <a:t>2020年的航空业的软件事故：伦敦希思罗国际机场（Healthrow International airport）发生的软件故障[VI]。希思罗国际机场是欧洲最繁忙的机场，在2019年的旅客吞吐量超过8000万人次。2月17日，该机场的IT系统出现了故障，影响了登机牌和值机系统，超过120个航班被取消，并造成许多其它航班2-3小时的延误，滞留在机场的乘客无法获得航班信息。</a:t>
            </a: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buFont typeface="Wingdings" panose="05000000000000000000" pitchFamily="2" charset="2"/>
              <a:buChar char="Ø"/>
            </a:pPr>
            <a:r>
              <a:rPr lang="zh-CN" altLang="en-US" sz="3200" dirty="0" smtClean="0">
                <a:latin typeface="+mn-ea"/>
              </a:rPr>
              <a:t>我们把这种计算机系统或程序中存在的任何一种破坏正常运行能力的问题、错误，或者隐藏的功能缺陷、瑕疵，其结果会导致软件产品在某种程度上不能满足用户的需要称为</a:t>
            </a:r>
            <a:r>
              <a:rPr lang="zh-CN" altLang="en-US" sz="3200" b="1" dirty="0" smtClean="0">
                <a:solidFill>
                  <a:srgbClr val="FF0000"/>
                </a:solidFill>
                <a:latin typeface="+mn-ea"/>
              </a:rPr>
              <a:t>软件缺陷（</a:t>
            </a:r>
            <a:r>
              <a:rPr lang="en-US" altLang="zh-CN" sz="3200" b="1" dirty="0" smtClean="0">
                <a:solidFill>
                  <a:srgbClr val="FF0000"/>
                </a:solidFill>
                <a:latin typeface="+mn-ea"/>
              </a:rPr>
              <a:t>Bug</a:t>
            </a:r>
            <a:r>
              <a:rPr lang="zh-CN" altLang="en-US" sz="3200" b="1" dirty="0" smtClean="0">
                <a:solidFill>
                  <a:srgbClr val="FF0000"/>
                </a:solidFill>
                <a:latin typeface="+mn-ea"/>
              </a:rPr>
              <a:t>）</a:t>
            </a:r>
            <a:r>
              <a:rPr lang="zh-CN" altLang="en-US" sz="3200" dirty="0" smtClean="0">
                <a:latin typeface="+mn-ea"/>
              </a:rPr>
              <a:t>。</a:t>
            </a:r>
            <a:endParaRPr lang="en-US" altLang="zh-CN" sz="3200" dirty="0" smtClean="0">
              <a:latin typeface="+mn-ea"/>
            </a:endParaRPr>
          </a:p>
        </p:txBody>
      </p:sp>
      <p:sp>
        <p:nvSpPr>
          <p:cNvPr id="3" name="标题 2"/>
          <p:cNvSpPr>
            <a:spLocks noGrp="1"/>
          </p:cNvSpPr>
          <p:nvPr>
            <p:ph type="title"/>
          </p:nvPr>
        </p:nvSpPr>
        <p:spPr/>
        <p:txBody>
          <a:bodyPr/>
          <a:lstStyle/>
          <a:p>
            <a:r>
              <a:rPr lang="zh-CN" altLang="en-US" dirty="0" smtClean="0"/>
              <a:t>软件缺陷</a:t>
            </a:r>
            <a:endParaRPr lang="zh-CN" alt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8"/>
          <p:cNvSpPr>
            <a:spLocks noChangeArrowheads="1"/>
          </p:cNvSpPr>
          <p:nvPr/>
        </p:nvSpPr>
        <p:spPr bwMode="auto">
          <a:xfrm>
            <a:off x="935038" y="1628775"/>
            <a:ext cx="6383337" cy="2555875"/>
          </a:xfrm>
          <a:prstGeom prst="rect">
            <a:avLst/>
          </a:prstGeom>
          <a:noFill/>
          <a:ln w="9525">
            <a:noFill/>
            <a:miter lim="800000"/>
          </a:ln>
        </p:spPr>
        <p:txBody>
          <a:bodyPr wrap="none" lIns="0" tIns="0" rIns="0" bIns="0" anchor="ctr">
            <a:spAutoFit/>
          </a:bodyPr>
          <a:lstStyle/>
          <a:p>
            <a:pPr indent="133350">
              <a:lnSpc>
                <a:spcPct val="140000"/>
              </a:lnSpc>
            </a:pPr>
            <a:r>
              <a:rPr lang="zh-CN" altLang="en-US" sz="2400" dirty="0"/>
              <a:t>缺点（</a:t>
            </a:r>
            <a:r>
              <a:rPr lang="en-US" altLang="zh-CN" sz="2400" dirty="0"/>
              <a:t>defect</a:t>
            </a:r>
            <a:r>
              <a:rPr lang="zh-CN" altLang="en-US" sz="2400" dirty="0"/>
              <a:t>）               偏差 （</a:t>
            </a:r>
            <a:r>
              <a:rPr lang="en-US" altLang="zh-CN" sz="2400" dirty="0"/>
              <a:t>variance</a:t>
            </a:r>
            <a:r>
              <a:rPr lang="zh-CN" altLang="en-US" sz="2400" dirty="0"/>
              <a:t>）</a:t>
            </a:r>
            <a:endParaRPr lang="zh-CN" altLang="en-US" sz="2400" dirty="0"/>
          </a:p>
          <a:p>
            <a:pPr indent="133350">
              <a:lnSpc>
                <a:spcPct val="140000"/>
              </a:lnSpc>
            </a:pPr>
            <a:r>
              <a:rPr lang="zh-CN" altLang="en-US" sz="2400" dirty="0"/>
              <a:t>谬误（</a:t>
            </a:r>
            <a:r>
              <a:rPr lang="en-US" altLang="zh-CN" sz="2400" dirty="0"/>
              <a:t>fault</a:t>
            </a:r>
            <a:r>
              <a:rPr lang="zh-CN" altLang="en-US" sz="2400" dirty="0"/>
              <a:t>）                  失败 （</a:t>
            </a:r>
            <a:r>
              <a:rPr lang="en-US" altLang="zh-CN" sz="2400" dirty="0"/>
              <a:t>failure</a:t>
            </a:r>
            <a:r>
              <a:rPr lang="zh-CN" altLang="en-US" sz="2400" dirty="0"/>
              <a:t>）</a:t>
            </a:r>
            <a:endParaRPr lang="zh-CN" altLang="en-US" sz="2400" dirty="0"/>
          </a:p>
          <a:p>
            <a:pPr indent="133350">
              <a:lnSpc>
                <a:spcPct val="140000"/>
              </a:lnSpc>
            </a:pPr>
            <a:r>
              <a:rPr lang="zh-CN" altLang="en-US" sz="2400" dirty="0"/>
              <a:t>问题（</a:t>
            </a:r>
            <a:r>
              <a:rPr lang="en-US" altLang="zh-CN" sz="2400" dirty="0"/>
              <a:t>problem</a:t>
            </a:r>
            <a:r>
              <a:rPr lang="zh-CN" altLang="en-US" sz="2400" dirty="0"/>
              <a:t>）            矛盾（</a:t>
            </a:r>
            <a:r>
              <a:rPr lang="en-US" altLang="zh-CN" sz="2400" dirty="0"/>
              <a:t>inconsistency</a:t>
            </a:r>
            <a:r>
              <a:rPr lang="zh-CN" altLang="en-US" sz="2400" dirty="0"/>
              <a:t>）</a:t>
            </a:r>
            <a:endParaRPr lang="zh-CN" altLang="en-US" sz="2400" dirty="0"/>
          </a:p>
          <a:p>
            <a:pPr indent="133350">
              <a:lnSpc>
                <a:spcPct val="140000"/>
              </a:lnSpc>
            </a:pPr>
            <a:r>
              <a:rPr lang="zh-CN" altLang="en-US" sz="2400" dirty="0"/>
              <a:t>错误（</a:t>
            </a:r>
            <a:r>
              <a:rPr lang="en-US" altLang="zh-CN" sz="2400" dirty="0"/>
              <a:t>error </a:t>
            </a:r>
            <a:r>
              <a:rPr lang="zh-CN" altLang="en-US" sz="2400" dirty="0"/>
              <a:t>）                毛病 （</a:t>
            </a:r>
            <a:r>
              <a:rPr lang="en-US" altLang="zh-CN" sz="2400" dirty="0"/>
              <a:t>incident </a:t>
            </a:r>
            <a:r>
              <a:rPr lang="zh-CN" altLang="en-US" sz="2400" dirty="0"/>
              <a:t>）</a:t>
            </a:r>
            <a:endParaRPr lang="zh-CN" altLang="en-US" sz="2400" dirty="0"/>
          </a:p>
          <a:p>
            <a:pPr indent="133350">
              <a:lnSpc>
                <a:spcPct val="140000"/>
              </a:lnSpc>
            </a:pPr>
            <a:r>
              <a:rPr lang="zh-CN" altLang="en-US" sz="2400" dirty="0"/>
              <a:t>异常（</a:t>
            </a:r>
            <a:r>
              <a:rPr lang="en-US" altLang="zh-CN" sz="2400" dirty="0"/>
              <a:t>anomy</a:t>
            </a:r>
            <a:r>
              <a:rPr lang="zh-CN" altLang="en-US" sz="2400" dirty="0"/>
              <a:t>）</a:t>
            </a:r>
            <a:endParaRPr lang="zh-CN" altLang="en-US" sz="2400" dirty="0"/>
          </a:p>
        </p:txBody>
      </p:sp>
      <p:sp>
        <p:nvSpPr>
          <p:cNvPr id="16387" name="Rectangle 9"/>
          <p:cNvSpPr>
            <a:spLocks noGrp="1" noChangeArrowheads="1"/>
          </p:cNvSpPr>
          <p:nvPr>
            <p:ph type="title"/>
          </p:nvPr>
        </p:nvSpPr>
        <p:spPr>
          <a:xfrm>
            <a:off x="1979712" y="260648"/>
            <a:ext cx="5329238" cy="890587"/>
          </a:xfrm>
          <a:noFill/>
        </p:spPr>
        <p:txBody>
          <a:bodyPr/>
          <a:lstStyle/>
          <a:p>
            <a:pPr algn="ctr"/>
            <a:r>
              <a:rPr lang="zh-CN" altLang="en-US" sz="3600" dirty="0">
                <a:solidFill>
                  <a:srgbClr val="0070C0"/>
                </a:solidFill>
                <a:latin typeface="+mn-lt"/>
              </a:rPr>
              <a:t>缺陷 </a:t>
            </a:r>
            <a:r>
              <a:rPr lang="en-US" altLang="zh-CN" sz="3600" dirty="0">
                <a:solidFill>
                  <a:srgbClr val="0070C0"/>
                </a:solidFill>
                <a:latin typeface="+mn-lt"/>
              </a:rPr>
              <a:t>– Defect, Bug</a:t>
            </a:r>
            <a:endParaRPr lang="zh-CN" altLang="en-US" sz="3600" dirty="0">
              <a:solidFill>
                <a:srgbClr val="0070C0"/>
              </a:solidFill>
              <a:latin typeface="+mn-lt"/>
            </a:endParaRPr>
          </a:p>
        </p:txBody>
      </p:sp>
      <p:pic>
        <p:nvPicPr>
          <p:cNvPr id="16389" name="Picture 11"/>
          <p:cNvPicPr>
            <a:picLocks noChangeAspect="1" noChangeArrowheads="1"/>
          </p:cNvPicPr>
          <p:nvPr/>
        </p:nvPicPr>
        <p:blipFill>
          <a:blip r:embed="rId1" cstate="print"/>
          <a:srcRect/>
          <a:stretch>
            <a:fillRect/>
          </a:stretch>
        </p:blipFill>
        <p:spPr bwMode="auto">
          <a:xfrm>
            <a:off x="2087563" y="4292600"/>
            <a:ext cx="6732587" cy="21526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en-US" altLang="zh-CN" sz="3600" dirty="0">
                <a:solidFill>
                  <a:srgbClr val="0070C0"/>
                </a:solidFill>
                <a:latin typeface="+mn-lt"/>
              </a:rPr>
              <a:t>First Bug</a:t>
            </a:r>
            <a:endParaRPr lang="zh-CN" altLang="en-US" sz="3600" dirty="0">
              <a:solidFill>
                <a:srgbClr val="0070C0"/>
              </a:solidFill>
              <a:latin typeface="+mn-lt"/>
            </a:endParaRPr>
          </a:p>
        </p:txBody>
      </p:sp>
      <p:pic>
        <p:nvPicPr>
          <p:cNvPr id="56322" name="Picture 2" descr="First Computer Bug"/>
          <p:cNvPicPr>
            <a:picLocks noChangeAspect="1" noChangeArrowheads="1"/>
          </p:cNvPicPr>
          <p:nvPr/>
        </p:nvPicPr>
        <p:blipFill>
          <a:blip r:embed="rId1" cstate="print"/>
          <a:srcRect/>
          <a:stretch>
            <a:fillRect/>
          </a:stretch>
        </p:blipFill>
        <p:spPr bwMode="auto">
          <a:xfrm>
            <a:off x="457200" y="1417955"/>
            <a:ext cx="8229600" cy="5266690"/>
          </a:xfrm>
          <a:prstGeom prst="rect">
            <a:avLst/>
          </a:prstGeom>
          <a:noFill/>
        </p:spPr>
      </p:pic>
      <p:pic>
        <p:nvPicPr>
          <p:cNvPr id="56324" name="Picture 4" descr="http://modernitamoveis.com.br/wp-content/themes/illacrimo/first-computer-bug-7812.jpg"/>
          <p:cNvPicPr>
            <a:picLocks noChangeAspect="1" noChangeArrowheads="1"/>
          </p:cNvPicPr>
          <p:nvPr/>
        </p:nvPicPr>
        <p:blipFill>
          <a:blip r:embed="rId2" cstate="print"/>
          <a:srcRect/>
          <a:stretch>
            <a:fillRect/>
          </a:stretch>
        </p:blipFill>
        <p:spPr bwMode="auto">
          <a:xfrm>
            <a:off x="6786579" y="3540695"/>
            <a:ext cx="2357422" cy="3056657"/>
          </a:xfrm>
          <a:prstGeom prst="rect">
            <a:avLst/>
          </a:prstGeom>
          <a:noFill/>
        </p:spPr>
      </p:pic>
      <p:sp>
        <p:nvSpPr>
          <p:cNvPr id="6" name="矩形 5"/>
          <p:cNvSpPr/>
          <p:nvPr/>
        </p:nvSpPr>
        <p:spPr>
          <a:xfrm>
            <a:off x="3131840" y="6309320"/>
            <a:ext cx="3980577" cy="338554"/>
          </a:xfrm>
          <a:prstGeom prst="rect">
            <a:avLst/>
          </a:prstGeom>
        </p:spPr>
        <p:txBody>
          <a:bodyPr wrap="none">
            <a:spAutoFit/>
          </a:bodyPr>
          <a:lstStyle/>
          <a:p>
            <a:r>
              <a:rPr lang="en-US" altLang="zh-CN" sz="1600" dirty="0" smtClean="0"/>
              <a:t>http://en.wikipedia.org/wiki/Grace_Hopper</a:t>
            </a:r>
            <a:endParaRPr lang="zh-CN" altLang="en-US" sz="1600" dirty="0"/>
          </a:p>
        </p:txBody>
      </p:sp>
      <p:pic>
        <p:nvPicPr>
          <p:cNvPr id="7" name="图片 6" descr="格蕾丝•赫柏1.jpg"/>
          <p:cNvPicPr>
            <a:picLocks noChangeAspect="1"/>
          </p:cNvPicPr>
          <p:nvPr/>
        </p:nvPicPr>
        <p:blipFill>
          <a:blip r:embed="rId3"/>
          <a:stretch>
            <a:fillRect/>
          </a:stretch>
        </p:blipFill>
        <p:spPr>
          <a:xfrm>
            <a:off x="2928926" y="2357430"/>
            <a:ext cx="2768222" cy="39290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56324"/>
                                        </p:tgtEl>
                                        <p:attrNameLst>
                                          <p:attrName>style.visibility</p:attrName>
                                        </p:attrNameLst>
                                      </p:cBhvr>
                                      <p:to>
                                        <p:strVal val="visible"/>
                                      </p:to>
                                    </p:set>
                                    <p:animEffect transition="in" filter="fade">
                                      <p:cBhvr>
                                        <p:cTn id="7" dur="770" decel="100000"/>
                                        <p:tgtEl>
                                          <p:spTgt spid="56324"/>
                                        </p:tgtEl>
                                      </p:cBhvr>
                                    </p:animEffect>
                                    <p:animScale>
                                      <p:cBhvr>
                                        <p:cTn id="8" dur="770" decel="100000"/>
                                        <p:tgtEl>
                                          <p:spTgt spid="56324"/>
                                        </p:tgtEl>
                                      </p:cBhvr>
                                      <p:from x="10000" y="10000"/>
                                      <p:to x="200000" y="450000"/>
                                    </p:animScale>
                                    <p:animScale>
                                      <p:cBhvr>
                                        <p:cTn id="9" dur="1230" accel="100000" fill="hold">
                                          <p:stCondLst>
                                            <p:cond delay="770"/>
                                          </p:stCondLst>
                                        </p:cTn>
                                        <p:tgtEl>
                                          <p:spTgt spid="56324"/>
                                        </p:tgtEl>
                                      </p:cBhvr>
                                      <p:from x="200000" y="450000"/>
                                      <p:to x="100000" y="100000"/>
                                    </p:animScale>
                                    <p:set>
                                      <p:cBhvr>
                                        <p:cTn id="10" dur="770" fill="hold"/>
                                        <p:tgtEl>
                                          <p:spTgt spid="56324"/>
                                        </p:tgtEl>
                                        <p:attrNameLst>
                                          <p:attrName>ppt_x</p:attrName>
                                        </p:attrNameLst>
                                      </p:cBhvr>
                                      <p:to>
                                        <p:strVal val="(0.5)"/>
                                      </p:to>
                                    </p:set>
                                    <p:anim from="(0.5)" to="(#ppt_x)" calcmode="lin" valueType="num">
                                      <p:cBhvr>
                                        <p:cTn id="11" dur="1230" accel="100000" fill="hold">
                                          <p:stCondLst>
                                            <p:cond delay="770"/>
                                          </p:stCondLst>
                                        </p:cTn>
                                        <p:tgtEl>
                                          <p:spTgt spid="56324"/>
                                        </p:tgtEl>
                                        <p:attrNameLst>
                                          <p:attrName>ppt_x</p:attrName>
                                        </p:attrNameLst>
                                      </p:cBhvr>
                                    </p:anim>
                                    <p:set>
                                      <p:cBhvr>
                                        <p:cTn id="12" dur="770" fill="hold"/>
                                        <p:tgtEl>
                                          <p:spTgt spid="56324"/>
                                        </p:tgtEl>
                                        <p:attrNameLst>
                                          <p:attrName>ppt_y</p:attrName>
                                        </p:attrNameLst>
                                      </p:cBhvr>
                                      <p:to>
                                        <p:strVal val="(#ppt_y+0.4)"/>
                                      </p:to>
                                    </p:set>
                                    <p:anim from="(#ppt_y+0.4)" to="(#ppt_y)" calcmode="lin" valueType="num">
                                      <p:cBhvr>
                                        <p:cTn id="13" dur="1230" accel="100000" fill="hold">
                                          <p:stCondLst>
                                            <p:cond delay="770"/>
                                          </p:stCondLst>
                                        </p:cTn>
                                        <p:tgtEl>
                                          <p:spTgt spid="56324"/>
                                        </p:tgtEl>
                                        <p:attrNameLst>
                                          <p:attrName>ppt_y</p:attrName>
                                        </p:attrNameLst>
                                      </p:cBhvr>
                                    </p:anim>
                                  </p:childTnLst>
                                </p:cTn>
                              </p:par>
                            </p:childTnLst>
                          </p:cTn>
                        </p:par>
                      </p:childTnLst>
                    </p:cTn>
                  </p:par>
                  <p:par>
                    <p:cTn id="14" fill="hold">
                      <p:stCondLst>
                        <p:cond delay="indefinite"/>
                      </p:stCondLst>
                      <p:childTnLst>
                        <p:par>
                          <p:cTn id="15" fill="hold">
                            <p:stCondLst>
                              <p:cond delay="0"/>
                            </p:stCondLst>
                            <p:childTnLst>
                              <p:par>
                                <p:cTn id="16" presetID="21" presetClass="entr" presetSubtype="4" fill="hold" nodeType="clickEffect">
                                  <p:stCondLst>
                                    <p:cond delay="0"/>
                                  </p:stCondLst>
                                  <p:childTnLst>
                                    <p:set>
                                      <p:cBhvr>
                                        <p:cTn id="17" dur="1" fill="hold">
                                          <p:stCondLst>
                                            <p:cond delay="0"/>
                                          </p:stCondLst>
                                        </p:cTn>
                                        <p:tgtEl>
                                          <p:spTgt spid="56322"/>
                                        </p:tgtEl>
                                        <p:attrNameLst>
                                          <p:attrName>style.visibility</p:attrName>
                                        </p:attrNameLst>
                                      </p:cBhvr>
                                      <p:to>
                                        <p:strVal val="visible"/>
                                      </p:to>
                                    </p:set>
                                    <p:animEffect transition="in" filter="wheel(4)">
                                      <p:cBhvr>
                                        <p:cTn id="18" dur="2000"/>
                                        <p:tgtEl>
                                          <p:spTgt spid="56322"/>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4" name="bug">
            <a:hlinkClick r:id="" action="ppaction://media"/>
          </p:cNvPr>
          <p:cNvPicPr/>
          <p:nvPr>
            <p:ph idx="1"/>
            <a:videoFile r:link="rId1"/>
            <p:extLst>
              <p:ext uri="{DAA4B4D4-6D71-4841-9C94-3DE7FCFB9230}">
                <p14:media xmlns:p14="http://schemas.microsoft.com/office/powerpoint/2010/main" r:link="rId2"/>
              </p:ext>
            </p:extLst>
            <p:custDataLst>
              <p:tags r:id="rId3"/>
            </p:custDataLst>
          </p:nvPr>
        </p:nvPicPr>
        <p:blipFill>
          <a:blip r:embed="rId4"/>
          <a:stretch>
            <a:fillRect/>
          </a:stretch>
        </p:blipFill>
        <p:spPr>
          <a:xfrm>
            <a:off x="1215305" y="1484503"/>
            <a:ext cx="6713390" cy="4525963"/>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457200" y="1481455"/>
            <a:ext cx="8229600" cy="5227320"/>
          </a:xfrm>
        </p:spPr>
        <p:txBody>
          <a:bodyPr>
            <a:normAutofit lnSpcReduction="20000"/>
          </a:bodyPr>
          <a:p>
            <a:pPr>
              <a:buFont typeface="Wingdings" panose="05000000000000000000" charset="0"/>
              <a:buChar char="Ø"/>
            </a:pPr>
            <a:r>
              <a:rPr lang="zh-CN" altLang="en-US"/>
              <a:t>第一部分</a:t>
            </a:r>
            <a:r>
              <a:rPr lang="zh-CN" altLang="en-US"/>
              <a:t> 软件测试基本概念</a:t>
            </a:r>
            <a:r>
              <a:rPr lang="zh-CN" altLang="en-US"/>
              <a:t>（第</a:t>
            </a:r>
            <a:r>
              <a:rPr lang="en-US" altLang="zh-CN"/>
              <a:t>1</a:t>
            </a:r>
            <a:r>
              <a:rPr lang="zh-CN" altLang="en-US"/>
              <a:t>章</a:t>
            </a:r>
            <a:r>
              <a:rPr lang="zh-CN" altLang="en-US"/>
              <a:t>）</a:t>
            </a:r>
            <a:endParaRPr lang="zh-CN" altLang="en-US"/>
          </a:p>
          <a:p>
            <a:pPr>
              <a:buFont typeface="Wingdings" panose="05000000000000000000" charset="0"/>
              <a:buChar char="Ø"/>
            </a:pPr>
            <a:r>
              <a:rPr lang="zh-CN" altLang="en-US"/>
              <a:t>第二部分  </a:t>
            </a:r>
            <a:r>
              <a:rPr lang="zh-CN" altLang="en-US">
                <a:solidFill>
                  <a:srgbClr val="FF0000"/>
                </a:solidFill>
              </a:rPr>
              <a:t>方法  </a:t>
            </a:r>
            <a:endParaRPr lang="zh-CN" altLang="en-US">
              <a:solidFill>
                <a:srgbClr val="FF0000"/>
              </a:solidFill>
            </a:endParaRPr>
          </a:p>
          <a:p>
            <a:pPr>
              <a:buFont typeface="Wingdings" panose="05000000000000000000" charset="0"/>
              <a:buChar char="Ø"/>
            </a:pPr>
            <a:r>
              <a:rPr lang="zh-CN" altLang="en-US"/>
              <a:t>      白盒测试方法</a:t>
            </a:r>
            <a:r>
              <a:rPr lang="zh-CN" altLang="en-US">
                <a:sym typeface="+mn-ea"/>
              </a:rPr>
              <a:t>（</a:t>
            </a:r>
            <a:r>
              <a:rPr lang="zh-CN" altLang="en-US">
                <a:sym typeface="+mn-ea"/>
              </a:rPr>
              <a:t>第3章</a:t>
            </a:r>
            <a:r>
              <a:rPr lang="zh-CN" altLang="en-US">
                <a:sym typeface="+mn-ea"/>
              </a:rPr>
              <a:t>）</a:t>
            </a:r>
            <a:endParaRPr lang="zh-CN" altLang="en-US">
              <a:sym typeface="+mn-ea"/>
            </a:endParaRPr>
          </a:p>
          <a:p>
            <a:pPr>
              <a:buFont typeface="Wingdings" panose="05000000000000000000" charset="0"/>
              <a:buChar char="Ø"/>
            </a:pPr>
            <a:r>
              <a:rPr lang="zh-CN" altLang="en-US">
                <a:sym typeface="+mn-ea"/>
              </a:rPr>
              <a:t>      黑盒测试方法（</a:t>
            </a:r>
            <a:r>
              <a:rPr lang="zh-CN" altLang="en-US">
                <a:sym typeface="+mn-ea"/>
              </a:rPr>
              <a:t>第</a:t>
            </a:r>
            <a:r>
              <a:rPr lang="en-US" altLang="zh-CN">
                <a:sym typeface="+mn-ea"/>
              </a:rPr>
              <a:t>5</a:t>
            </a:r>
            <a:r>
              <a:rPr lang="zh-CN" altLang="en-US">
                <a:sym typeface="+mn-ea"/>
              </a:rPr>
              <a:t>章）</a:t>
            </a:r>
            <a:endParaRPr lang="zh-CN" altLang="en-US"/>
          </a:p>
          <a:p>
            <a:pPr>
              <a:buFont typeface="Wingdings" panose="05000000000000000000" charset="0"/>
              <a:buChar char="Ø"/>
            </a:pPr>
            <a:r>
              <a:rPr lang="zh-CN" altLang="en-US"/>
              <a:t>第三部分  </a:t>
            </a:r>
            <a:r>
              <a:rPr lang="zh-CN" altLang="en-US">
                <a:solidFill>
                  <a:srgbClr val="FF0000"/>
                </a:solidFill>
              </a:rPr>
              <a:t>技术  </a:t>
            </a:r>
            <a:endParaRPr lang="zh-CN" altLang="en-US"/>
          </a:p>
          <a:p>
            <a:pPr>
              <a:buFont typeface="Wingdings" panose="05000000000000000000" charset="0"/>
              <a:buChar char="Ø"/>
            </a:pPr>
            <a:r>
              <a:rPr lang="zh-CN" altLang="en-US"/>
              <a:t>      单元测试</a:t>
            </a:r>
            <a:r>
              <a:rPr lang="zh-CN" altLang="en-US">
                <a:sym typeface="+mn-ea"/>
              </a:rPr>
              <a:t>（第3章）</a:t>
            </a:r>
            <a:endParaRPr lang="zh-CN" altLang="en-US"/>
          </a:p>
          <a:p>
            <a:pPr>
              <a:buFont typeface="Wingdings" panose="05000000000000000000" charset="0"/>
              <a:buChar char="Ø"/>
            </a:pPr>
            <a:r>
              <a:rPr lang="zh-CN" altLang="en-US"/>
              <a:t>      持续集成测试</a:t>
            </a:r>
            <a:r>
              <a:rPr lang="zh-CN" altLang="en-US">
                <a:sym typeface="+mn-ea"/>
              </a:rPr>
              <a:t>（第</a:t>
            </a:r>
            <a:r>
              <a:rPr lang="en-US" altLang="zh-CN">
                <a:sym typeface="+mn-ea"/>
              </a:rPr>
              <a:t>4</a:t>
            </a:r>
            <a:r>
              <a:rPr lang="zh-CN" altLang="en-US">
                <a:sym typeface="+mn-ea"/>
              </a:rPr>
              <a:t>章）</a:t>
            </a:r>
            <a:endParaRPr lang="zh-CN" altLang="en-US"/>
          </a:p>
          <a:p>
            <a:pPr>
              <a:buFont typeface="Wingdings" panose="05000000000000000000" charset="0"/>
              <a:buChar char="Ø"/>
            </a:pPr>
            <a:r>
              <a:rPr lang="zh-CN" altLang="en-US">
                <a:sym typeface="+mn-ea"/>
              </a:rPr>
              <a:t>      系统功能</a:t>
            </a:r>
            <a:r>
              <a:rPr lang="zh-CN" altLang="en-US"/>
              <a:t>测试</a:t>
            </a:r>
            <a:r>
              <a:rPr lang="zh-CN" altLang="en-US">
                <a:sym typeface="+mn-ea"/>
              </a:rPr>
              <a:t>（第</a:t>
            </a:r>
            <a:r>
              <a:rPr lang="en-US" altLang="zh-CN">
                <a:sym typeface="+mn-ea"/>
              </a:rPr>
              <a:t>2</a:t>
            </a:r>
            <a:r>
              <a:rPr lang="zh-CN" altLang="en-US">
                <a:sym typeface="+mn-ea"/>
              </a:rPr>
              <a:t>、</a:t>
            </a:r>
            <a:r>
              <a:rPr lang="en-US" altLang="zh-CN">
                <a:sym typeface="+mn-ea"/>
              </a:rPr>
              <a:t>5</a:t>
            </a:r>
            <a:r>
              <a:rPr lang="zh-CN" altLang="en-US">
                <a:sym typeface="+mn-ea"/>
              </a:rPr>
              <a:t>章）</a:t>
            </a:r>
            <a:endParaRPr lang="zh-CN" altLang="en-US">
              <a:sym typeface="+mn-ea"/>
            </a:endParaRPr>
          </a:p>
          <a:p>
            <a:pPr>
              <a:buFont typeface="Wingdings" panose="05000000000000000000" charset="0"/>
              <a:buChar char="Ø"/>
            </a:pPr>
            <a:r>
              <a:rPr lang="zh-CN" altLang="en-US">
                <a:sym typeface="+mn-ea"/>
              </a:rPr>
              <a:t>      </a:t>
            </a:r>
            <a:r>
              <a:rPr lang="zh-CN" altLang="en-US">
                <a:sym typeface="+mn-ea"/>
              </a:rPr>
              <a:t>系统性</a:t>
            </a:r>
            <a:r>
              <a:rPr lang="zh-CN" altLang="en-US">
                <a:sym typeface="+mn-ea"/>
              </a:rPr>
              <a:t>能</a:t>
            </a:r>
            <a:r>
              <a:rPr lang="zh-CN" altLang="en-US">
                <a:sym typeface="+mn-ea"/>
              </a:rPr>
              <a:t>测试</a:t>
            </a:r>
            <a:r>
              <a:rPr lang="zh-CN" altLang="en-US">
                <a:sym typeface="+mn-ea"/>
              </a:rPr>
              <a:t>（第</a:t>
            </a:r>
            <a:r>
              <a:rPr lang="en-US" altLang="zh-CN">
                <a:sym typeface="+mn-ea"/>
              </a:rPr>
              <a:t>6</a:t>
            </a:r>
            <a:r>
              <a:rPr lang="zh-CN" altLang="en-US">
                <a:sym typeface="+mn-ea"/>
              </a:rPr>
              <a:t>章）</a:t>
            </a:r>
            <a:endParaRPr lang="zh-CN" altLang="en-US">
              <a:sym typeface="+mn-ea"/>
            </a:endParaRPr>
          </a:p>
          <a:p>
            <a:pPr>
              <a:buFont typeface="Wingdings" panose="05000000000000000000" charset="0"/>
              <a:buChar char="Ø"/>
            </a:pPr>
            <a:r>
              <a:rPr lang="zh-CN" altLang="en-US">
                <a:sym typeface="+mn-ea"/>
              </a:rPr>
              <a:t>      其它测试（第</a:t>
            </a:r>
            <a:r>
              <a:rPr lang="en-US" altLang="zh-CN">
                <a:sym typeface="+mn-ea"/>
              </a:rPr>
              <a:t>7</a:t>
            </a:r>
            <a:r>
              <a:rPr lang="zh-CN" altLang="en-US">
                <a:sym typeface="+mn-ea"/>
              </a:rPr>
              <a:t>、</a:t>
            </a:r>
            <a:r>
              <a:rPr lang="en-US" altLang="zh-CN">
                <a:sym typeface="+mn-ea"/>
              </a:rPr>
              <a:t>8</a:t>
            </a:r>
            <a:r>
              <a:rPr lang="zh-CN" altLang="en-US">
                <a:sym typeface="+mn-ea"/>
              </a:rPr>
              <a:t>章</a:t>
            </a:r>
            <a:r>
              <a:rPr lang="zh-CN" altLang="en-US">
                <a:sym typeface="+mn-ea"/>
              </a:rPr>
              <a:t>）</a:t>
            </a:r>
            <a:endParaRPr lang="zh-CN" altLang="en-US">
              <a:sym typeface="+mn-ea"/>
            </a:endParaRPr>
          </a:p>
          <a:p>
            <a:pPr>
              <a:buFont typeface="Wingdings" panose="05000000000000000000" charset="0"/>
              <a:buChar char="Ø"/>
            </a:pPr>
            <a:r>
              <a:rPr lang="zh-CN" altLang="en-US">
                <a:sym typeface="+mn-ea"/>
              </a:rPr>
              <a:t>      测试管理（第</a:t>
            </a:r>
            <a:r>
              <a:rPr lang="en-US" altLang="zh-CN">
                <a:sym typeface="+mn-ea"/>
              </a:rPr>
              <a:t>10</a:t>
            </a:r>
            <a:r>
              <a:rPr lang="zh-CN" altLang="en-US">
                <a:sym typeface="+mn-ea"/>
              </a:rPr>
              <a:t>章</a:t>
            </a:r>
            <a:r>
              <a:rPr lang="zh-CN" altLang="en-US">
                <a:sym typeface="+mn-ea"/>
              </a:rPr>
              <a:t>）</a:t>
            </a:r>
            <a:endParaRPr lang="zh-CN" altLang="en-US"/>
          </a:p>
          <a:p>
            <a:pPr>
              <a:buFont typeface="Wingdings" panose="05000000000000000000" charset="0"/>
              <a:buChar char="Ø"/>
            </a:pPr>
            <a:endParaRPr lang="zh-CN" altLang="en-US">
              <a:solidFill>
                <a:schemeClr val="bg1">
                  <a:lumMod val="50000"/>
                </a:schemeClr>
              </a:solidFill>
            </a:endParaRPr>
          </a:p>
        </p:txBody>
      </p:sp>
      <p:sp>
        <p:nvSpPr>
          <p:cNvPr id="3" name="标题 2"/>
          <p:cNvSpPr>
            <a:spLocks noGrp="1"/>
          </p:cNvSpPr>
          <p:nvPr>
            <p:ph type="title"/>
          </p:nvPr>
        </p:nvSpPr>
        <p:spPr/>
        <p:txBody>
          <a:bodyPr/>
          <a:p>
            <a:r>
              <a:rPr lang="zh-CN" altLang="en-US"/>
              <a:t>课程主要内容</a:t>
            </a:r>
            <a:endParaRPr lang="zh-CN" altLang="en-US"/>
          </a:p>
        </p:txBody>
      </p:sp>
      <p:sp>
        <p:nvSpPr>
          <p:cNvPr id="4" name="文本框 3"/>
          <p:cNvSpPr txBox="1"/>
          <p:nvPr/>
        </p:nvSpPr>
        <p:spPr>
          <a:xfrm>
            <a:off x="6692900" y="3243580"/>
            <a:ext cx="613410" cy="1213485"/>
          </a:xfrm>
          <a:prstGeom prst="rect">
            <a:avLst/>
          </a:prstGeom>
          <a:noFill/>
        </p:spPr>
        <p:txBody>
          <a:bodyPr vert="eaVert" wrap="square" rtlCol="0">
            <a:spAutoFit/>
          </a:bodyPr>
          <a:p>
            <a:r>
              <a:rPr lang="zh-CN" altLang="en-US" sz="2800">
                <a:solidFill>
                  <a:srgbClr val="FF0000"/>
                </a:solidFill>
              </a:rPr>
              <a:t>工具</a:t>
            </a:r>
            <a:endParaRPr lang="zh-CN" altLang="en-US" sz="2800">
              <a:solidFill>
                <a:srgbClr val="FF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20000"/>
              </a:lnSpc>
              <a:buSzPct val="75000"/>
              <a:buFont typeface="Wingdings" panose="05000000000000000000" pitchFamily="2" charset="2"/>
              <a:buChar char="Ø"/>
              <a:tabLst>
                <a:tab pos="723900" algn="l"/>
              </a:tabLst>
              <a:defRPr/>
            </a:pPr>
            <a:r>
              <a:rPr lang="en-US" altLang="zh-CN" sz="3200" b="1" dirty="0" smtClean="0">
                <a:solidFill>
                  <a:srgbClr val="3366FF"/>
                </a:solidFill>
                <a:latin typeface="+mn-ea"/>
              </a:rPr>
              <a:t>IEEE (1983) 729 </a:t>
            </a:r>
            <a:r>
              <a:rPr lang="zh-CN" altLang="en-US" sz="3200" b="1" dirty="0" smtClean="0">
                <a:solidFill>
                  <a:srgbClr val="3366FF"/>
                </a:solidFill>
                <a:latin typeface="+mn-ea"/>
              </a:rPr>
              <a:t>软件缺陷的定义：</a:t>
            </a:r>
            <a:endParaRPr lang="zh-CN" altLang="en-US" sz="3200" b="1" dirty="0" smtClean="0">
              <a:solidFill>
                <a:srgbClr val="3366FF"/>
              </a:solidFill>
              <a:latin typeface="+mn-ea"/>
            </a:endParaRPr>
          </a:p>
          <a:p>
            <a:pPr>
              <a:lnSpc>
                <a:spcPct val="120000"/>
              </a:lnSpc>
              <a:buClr>
                <a:schemeClr val="accent1"/>
              </a:buClr>
              <a:buSzPct val="75000"/>
              <a:buFont typeface="Wingdings" panose="05000000000000000000" pitchFamily="2" charset="2"/>
              <a:buChar char="u"/>
              <a:tabLst>
                <a:tab pos="723900" algn="l"/>
              </a:tabLst>
              <a:defRPr/>
            </a:pPr>
            <a:r>
              <a:rPr lang="zh-CN" altLang="en-US" sz="2800" dirty="0" smtClean="0">
                <a:latin typeface="宋体" panose="02010600030101010101" pitchFamily="2" charset="-122"/>
              </a:rPr>
              <a:t> 从产品内部看，软件缺陷是软件产品开发或维护过程中所存在的错误、毛病等各种问题；</a:t>
            </a:r>
            <a:endParaRPr lang="zh-CN" altLang="en-US" sz="2800" dirty="0" smtClean="0">
              <a:latin typeface="宋体" panose="02010600030101010101" pitchFamily="2" charset="-122"/>
            </a:endParaRPr>
          </a:p>
          <a:p>
            <a:pPr>
              <a:lnSpc>
                <a:spcPct val="120000"/>
              </a:lnSpc>
              <a:buClr>
                <a:schemeClr val="accent1"/>
              </a:buClr>
              <a:buSzPct val="75000"/>
              <a:buFont typeface="Wingdings" panose="05000000000000000000" pitchFamily="2" charset="2"/>
              <a:buChar char="u"/>
              <a:tabLst>
                <a:tab pos="723900" algn="l"/>
              </a:tabLst>
              <a:defRPr/>
            </a:pPr>
            <a:r>
              <a:rPr lang="zh-CN" altLang="en-US" sz="2800" dirty="0" smtClean="0">
                <a:latin typeface="宋体" panose="02010600030101010101" pitchFamily="2" charset="-122"/>
              </a:rPr>
              <a:t> 从外部看，软件缺陷是系统所需要实现的某种功能的失效或违背。</a:t>
            </a:r>
            <a:r>
              <a:rPr lang="zh-CN" altLang="en-US" sz="3200" b="1" dirty="0" smtClean="0">
                <a:effectLst>
                  <a:outerShdw blurRad="38100" dist="38100" dir="2700000" algn="tl">
                    <a:srgbClr val="FFFFFF"/>
                  </a:outerShdw>
                </a:effectLst>
                <a:latin typeface="Arial Black" panose="020B0A04020102020204" pitchFamily="34" charset="0"/>
                <a:ea typeface="楷体_GB2312" pitchFamily="49" charset="-122"/>
              </a:rPr>
              <a:t> </a:t>
            </a:r>
            <a:endParaRPr lang="zh-CN" altLang="en-US" sz="3200" b="1" dirty="0" smtClean="0">
              <a:effectLst>
                <a:outerShdw blurRad="38100" dist="38100" dir="2700000" algn="tl">
                  <a:srgbClr val="FFFFFF"/>
                </a:outerShdw>
              </a:effectLst>
              <a:latin typeface="Arial Black" panose="020B0A04020102020204" pitchFamily="34" charset="0"/>
              <a:ea typeface="楷体_GB2312" pitchFamily="49" charset="-122"/>
            </a:endParaRPr>
          </a:p>
          <a:p>
            <a:endParaRPr lang="zh-CN" altLang="en-US" dirty="0"/>
          </a:p>
        </p:txBody>
      </p:sp>
      <p:sp>
        <p:nvSpPr>
          <p:cNvPr id="3" name="标题 2"/>
          <p:cNvSpPr>
            <a:spLocks noGrp="1"/>
          </p:cNvSpPr>
          <p:nvPr>
            <p:ph type="title"/>
          </p:nvPr>
        </p:nvSpPr>
        <p:spPr/>
        <p:txBody>
          <a:bodyPr/>
          <a:lstStyle/>
          <a:p>
            <a:r>
              <a:rPr lang="zh-CN" altLang="en-US" dirty="0" smtClean="0"/>
              <a:t>软件缺陷</a:t>
            </a:r>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smtClean="0"/>
              <a:t>软件缺陷的表现？</a:t>
            </a:r>
            <a:endParaRPr lang="zh-CN" altLang="en-US" dirty="0" smtClean="0"/>
          </a:p>
        </p:txBody>
      </p:sp>
      <p:sp>
        <p:nvSpPr>
          <p:cNvPr id="19459" name="Rectangle 3"/>
          <p:cNvSpPr>
            <a:spLocks noGrp="1" noChangeArrowheads="1"/>
          </p:cNvSpPr>
          <p:nvPr>
            <p:ph type="body" idx="1"/>
          </p:nvPr>
        </p:nvSpPr>
        <p:spPr>
          <a:xfrm>
            <a:off x="0" y="1500174"/>
            <a:ext cx="9144000" cy="5097476"/>
          </a:xfrm>
        </p:spPr>
        <p:txBody>
          <a:bodyPr>
            <a:normAutofit fontScale="75000" lnSpcReduction="20000"/>
          </a:bodyPr>
          <a:lstStyle/>
          <a:p>
            <a:pPr lvl="1">
              <a:lnSpc>
                <a:spcPct val="105000"/>
              </a:lnSpc>
              <a:spcAft>
                <a:spcPct val="20000"/>
              </a:spcAft>
              <a:buFont typeface="Wingdings" panose="05000000000000000000" pitchFamily="2" charset="2"/>
              <a:buChar char="Ø"/>
            </a:pPr>
            <a:r>
              <a:rPr lang="zh-CN" altLang="en-US" sz="3200" b="1" dirty="0" smtClean="0">
                <a:latin typeface="宋体" panose="02010600030101010101" pitchFamily="2" charset="-122"/>
              </a:rPr>
              <a:t>软件没有实现产品说明书中描述的功能（</a:t>
            </a:r>
            <a:r>
              <a:rPr lang="zh-CN" altLang="en-US" sz="3200" dirty="0">
                <a:solidFill>
                  <a:srgbClr val="C00000"/>
                </a:solidFill>
                <a:latin typeface="微软雅黑" panose="020B0503020204020204" charset="-122"/>
                <a:ea typeface="微软雅黑" panose="020B0503020204020204" charset="-122"/>
                <a:sym typeface="+mn-ea"/>
              </a:rPr>
              <a:t>该实现的没实现</a:t>
            </a:r>
            <a:r>
              <a:rPr lang="zh-CN" altLang="en-US" sz="3200" b="1" dirty="0" smtClean="0">
                <a:latin typeface="宋体" panose="02010600030101010101" pitchFamily="2" charset="-122"/>
              </a:rPr>
              <a:t>）</a:t>
            </a:r>
            <a:endParaRPr lang="en-US" altLang="zh-CN" sz="32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r>
              <a:rPr lang="zh-CN" altLang="en-US" sz="2800" dirty="0" smtClean="0"/>
              <a:t>计算器应能准确无误地进行加、减、乘、除运算。如果按下加法键，没反应，或者计算结果出错，都属于缺陷。</a:t>
            </a:r>
            <a:endParaRPr lang="en-US" altLang="zh-CN" sz="2800" dirty="0" smtClean="0"/>
          </a:p>
          <a:p>
            <a:pPr lvl="1">
              <a:lnSpc>
                <a:spcPct val="105000"/>
              </a:lnSpc>
              <a:spcAft>
                <a:spcPct val="20000"/>
              </a:spcAft>
              <a:buFont typeface="Wingdings" panose="05000000000000000000" pitchFamily="2" charset="2"/>
              <a:buChar char="Ø"/>
            </a:pPr>
            <a:r>
              <a:rPr lang="zh-CN" altLang="en-US" sz="3400" b="1" dirty="0" smtClean="0">
                <a:latin typeface="宋体" panose="02010600030101010101" pitchFamily="2" charset="-122"/>
              </a:rPr>
              <a:t>软件实现了产品说明书中描述的不应有的功能</a:t>
            </a:r>
            <a:endParaRPr lang="zh-CN" altLang="en-US" sz="34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r>
              <a:rPr lang="zh-CN" altLang="en-US" sz="3100" dirty="0" smtClean="0"/>
              <a:t>如一个学生成绩管理系统，规格说明指明老师才具有修改学生成绩的权利，学生不能修改。如果学生用户账号也可以修改学生成绩，这是个缺陷。</a:t>
            </a:r>
            <a:endParaRPr lang="en-US" altLang="zh-CN" sz="3100" dirty="0" smtClean="0"/>
          </a:p>
          <a:p>
            <a:pPr marL="0" lvl="1">
              <a:lnSpc>
                <a:spcPct val="105000"/>
              </a:lnSpc>
              <a:spcAft>
                <a:spcPct val="20000"/>
              </a:spcAft>
              <a:buFont typeface="Wingdings" panose="05000000000000000000" pitchFamily="2" charset="2"/>
              <a:buChar char="Ø"/>
            </a:pPr>
            <a:r>
              <a:rPr lang="zh-CN" altLang="en-US" sz="3200" b="1" dirty="0" smtClean="0">
                <a:latin typeface="宋体" panose="02010600030101010101" pitchFamily="2" charset="-122"/>
              </a:rPr>
              <a:t>软件功能超出了产品说明书中指明的范围</a:t>
            </a:r>
            <a:r>
              <a:rPr lang="zh-CN" altLang="en-US" sz="3400" b="1" dirty="0" smtClean="0">
                <a:latin typeface="宋体" panose="02010600030101010101" pitchFamily="2" charset="-122"/>
                <a:sym typeface="+mn-ea"/>
              </a:rPr>
              <a:t>（</a:t>
            </a:r>
            <a:r>
              <a:rPr lang="zh-CN" altLang="en-US" sz="3400" dirty="0">
                <a:solidFill>
                  <a:srgbClr val="C00000"/>
                </a:solidFill>
                <a:latin typeface="微软雅黑" panose="020B0503020204020204" charset="-122"/>
                <a:ea typeface="微软雅黑" panose="020B0503020204020204" charset="-122"/>
                <a:sym typeface="+mn-ea"/>
              </a:rPr>
              <a:t>不该实现的实现了</a:t>
            </a:r>
            <a:r>
              <a:rPr lang="zh-CN" altLang="en-US" sz="3400" b="1" dirty="0" smtClean="0">
                <a:latin typeface="宋体" panose="02010600030101010101" pitchFamily="2" charset="-122"/>
                <a:sym typeface="+mn-ea"/>
              </a:rPr>
              <a:t>）</a:t>
            </a:r>
            <a:endParaRPr lang="en-US" altLang="zh-CN" sz="34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r>
              <a:rPr lang="zh-CN" altLang="en-US" sz="3285" dirty="0" smtClean="0"/>
              <a:t>如学生成绩管理系统规定每个学生只能看到自己的成绩</a:t>
            </a:r>
            <a:r>
              <a:rPr lang="en-US" altLang="zh-CN" sz="3285" dirty="0" smtClean="0"/>
              <a:t>,</a:t>
            </a:r>
            <a:r>
              <a:rPr lang="zh-CN" altLang="en-US" sz="3285" dirty="0" smtClean="0"/>
              <a:t>如果能查询到其它学生的成绩</a:t>
            </a:r>
            <a:r>
              <a:rPr lang="en-US" altLang="zh-CN" sz="3285" dirty="0" smtClean="0"/>
              <a:t>,</a:t>
            </a:r>
            <a:r>
              <a:rPr lang="zh-CN" altLang="en-US" sz="3285" dirty="0" smtClean="0"/>
              <a:t>就是一个缺陷。</a:t>
            </a:r>
            <a:endParaRPr lang="zh-CN" altLang="en-US" sz="3285" dirty="0" smtClean="0"/>
          </a:p>
          <a:p>
            <a:pPr lvl="2">
              <a:lnSpc>
                <a:spcPct val="105000"/>
              </a:lnSpc>
              <a:spcAft>
                <a:spcPct val="20000"/>
              </a:spcAft>
              <a:buFont typeface="Wingdings" panose="05000000000000000000" pitchFamily="2" charset="2"/>
              <a:buChar char="Ø"/>
            </a:pPr>
            <a:endParaRPr lang="zh-CN" altLang="en-US" sz="36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endParaRPr lang="en-US" altLang="zh-CN" sz="3000" b="1" dirty="0" smtClean="0">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blinds(horizontal)">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box(in)">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box(in)">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box(in)">
                                      <p:cBhvr>
                                        <p:cTn id="22" dur="500"/>
                                        <p:tgtEl>
                                          <p:spTgt spid="194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9459">
                                            <p:txEl>
                                              <p:pRg st="4" end="4"/>
                                            </p:txEl>
                                          </p:spTgt>
                                        </p:tgtEl>
                                        <p:attrNameLst>
                                          <p:attrName>style.visibility</p:attrName>
                                        </p:attrNameLst>
                                      </p:cBhvr>
                                      <p:to>
                                        <p:strVal val="visible"/>
                                      </p:to>
                                    </p:set>
                                    <p:animEffect transition="in" filter="checkerboard(across)">
                                      <p:cBhvr>
                                        <p:cTn id="27" dur="500"/>
                                        <p:tgtEl>
                                          <p:spTgt spid="194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nodeType="clickEffect">
                                  <p:stCondLst>
                                    <p:cond delay="0"/>
                                  </p:stCondLst>
                                  <p:childTnLst>
                                    <p:set>
                                      <p:cBhvr>
                                        <p:cTn id="31" dur="1" fill="hold">
                                          <p:stCondLst>
                                            <p:cond delay="0"/>
                                          </p:stCondLst>
                                        </p:cTn>
                                        <p:tgtEl>
                                          <p:spTgt spid="19459">
                                            <p:txEl>
                                              <p:pRg st="5" end="5"/>
                                            </p:txEl>
                                          </p:spTgt>
                                        </p:tgtEl>
                                        <p:attrNameLst>
                                          <p:attrName>style.visibility</p:attrName>
                                        </p:attrNameLst>
                                      </p:cBhvr>
                                      <p:to>
                                        <p:strVal val="visible"/>
                                      </p:to>
                                    </p:set>
                                    <p:animEffect transition="in" filter="checkerboard(across)">
                                      <p:cBhvr>
                                        <p:cTn id="32" dur="500"/>
                                        <p:tgtEl>
                                          <p:spTgt spid="1945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zh-CN" altLang="en-US" dirty="0" smtClean="0"/>
              <a:t>软件缺陷的表现？</a:t>
            </a:r>
            <a:endParaRPr lang="zh-CN" altLang="en-US" dirty="0" smtClean="0"/>
          </a:p>
        </p:txBody>
      </p:sp>
      <p:sp>
        <p:nvSpPr>
          <p:cNvPr id="19459" name="Rectangle 3"/>
          <p:cNvSpPr>
            <a:spLocks noGrp="1" noChangeArrowheads="1"/>
          </p:cNvSpPr>
          <p:nvPr>
            <p:ph type="body" idx="1"/>
          </p:nvPr>
        </p:nvSpPr>
        <p:spPr>
          <a:xfrm>
            <a:off x="0" y="1500174"/>
            <a:ext cx="9144000" cy="5097476"/>
          </a:xfrm>
        </p:spPr>
        <p:txBody>
          <a:bodyPr>
            <a:normAutofit fontScale="82500"/>
          </a:bodyPr>
          <a:lstStyle/>
          <a:p>
            <a:pPr lvl="1">
              <a:lnSpc>
                <a:spcPct val="105000"/>
              </a:lnSpc>
              <a:spcAft>
                <a:spcPct val="20000"/>
              </a:spcAft>
              <a:buFont typeface="Wingdings" panose="05000000000000000000" pitchFamily="2" charset="2"/>
              <a:buChar char="Ø"/>
            </a:pPr>
            <a:r>
              <a:rPr lang="zh-CN" altLang="en-US" sz="3200" b="1" dirty="0" smtClean="0">
                <a:latin typeface="宋体" panose="02010600030101010101" pitchFamily="2" charset="-122"/>
              </a:rPr>
              <a:t>软件未达到产品说明书中虽未指出但应当达到的目标</a:t>
            </a:r>
            <a:endParaRPr lang="en-US" altLang="zh-CN" sz="32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r>
              <a:rPr lang="zh-CN" altLang="en-US" sz="3200" dirty="0" smtClean="0"/>
              <a:t>如一个学生成绩管理系统，规定学生成绩不超过</a:t>
            </a:r>
            <a:r>
              <a:rPr lang="en-US" altLang="en-US" sz="3200" dirty="0" smtClean="0"/>
              <a:t>100</a:t>
            </a:r>
            <a:r>
              <a:rPr lang="zh-CN" altLang="en-US" sz="3200" dirty="0" smtClean="0"/>
              <a:t>分，那么如果输入</a:t>
            </a:r>
            <a:r>
              <a:rPr lang="en-US" altLang="en-US" sz="3200" dirty="0" smtClean="0"/>
              <a:t>120</a:t>
            </a:r>
            <a:r>
              <a:rPr lang="zh-CN" altLang="en-US" sz="3200" dirty="0" smtClean="0"/>
              <a:t>分或者学生成绩部分输入“，。！</a:t>
            </a:r>
            <a:r>
              <a:rPr lang="en-US" altLang="zh-CN" sz="3200" dirty="0" smtClean="0"/>
              <a:t>……”</a:t>
            </a:r>
            <a:r>
              <a:rPr lang="zh-CN" altLang="en-US" sz="3200" dirty="0" smtClean="0"/>
              <a:t>这些字符也能提交， 就是缺陷。</a:t>
            </a:r>
            <a:endParaRPr lang="zh-CN" altLang="en-US" sz="3200" dirty="0" smtClean="0"/>
          </a:p>
          <a:p>
            <a:pPr lvl="1">
              <a:lnSpc>
                <a:spcPct val="105000"/>
              </a:lnSpc>
              <a:spcAft>
                <a:spcPct val="20000"/>
              </a:spcAft>
              <a:buFont typeface="Wingdings" panose="05000000000000000000" pitchFamily="2" charset="2"/>
              <a:buChar char="Ø"/>
            </a:pPr>
            <a:r>
              <a:rPr lang="zh-CN" altLang="en-US" sz="3200" b="1" dirty="0" smtClean="0">
                <a:latin typeface="宋体" panose="02010600030101010101" pitchFamily="2" charset="-122"/>
              </a:rPr>
              <a:t>软件测试人员认为软件难以理解、不易使用，运行时间</a:t>
            </a:r>
            <a:r>
              <a:rPr lang="zh-CN" altLang="en-US" sz="3200" b="1" dirty="0" smtClean="0">
                <a:latin typeface="宋体" panose="02010600030101010101" pitchFamily="2" charset="-122"/>
              </a:rPr>
              <a:t>过长，或者最终用户认为该软件使用效果不良</a:t>
            </a:r>
            <a:endParaRPr lang="en-US" altLang="zh-CN" sz="3200" b="1" dirty="0" smtClean="0">
              <a:latin typeface="宋体" panose="02010600030101010101" pitchFamily="2" charset="-122"/>
            </a:endParaRPr>
          </a:p>
          <a:p>
            <a:pPr lvl="2">
              <a:lnSpc>
                <a:spcPct val="105000"/>
              </a:lnSpc>
              <a:spcAft>
                <a:spcPct val="20000"/>
              </a:spcAft>
              <a:buFont typeface="Wingdings" panose="05000000000000000000" pitchFamily="2" charset="2"/>
              <a:buChar char="Ø"/>
            </a:pPr>
            <a:r>
              <a:rPr lang="zh-CN" altLang="en-US" sz="3200" dirty="0" smtClean="0"/>
              <a:t>如一个学生成绩管理系统，作为用户的学生、老师觉得界面布局、颜色搭配比较丑陋，可以认为是缺陷。</a:t>
            </a:r>
            <a:endParaRPr lang="zh-CN" altLang="en-US" sz="3200" dirty="0" smtClean="0"/>
          </a:p>
          <a:p>
            <a:pPr eaLnBrk="1" hangingPunct="1"/>
            <a:endParaRPr lang="zh-CN" altLang="en-US" sz="28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animEffect transition="in" filter="checkerboard(across)">
                                      <p:cBhvr>
                                        <p:cTn id="7" dur="500"/>
                                        <p:tgtEl>
                                          <p:spTgt spid="194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9459">
                                            <p:txEl>
                                              <p:pRg st="1" end="1"/>
                                            </p:txEl>
                                          </p:spTgt>
                                        </p:tgtEl>
                                        <p:attrNameLst>
                                          <p:attrName>style.visibility</p:attrName>
                                        </p:attrNameLst>
                                      </p:cBhvr>
                                      <p:to>
                                        <p:strVal val="visible"/>
                                      </p:to>
                                    </p:set>
                                    <p:animEffect transition="in" filter="checkerboard(across)">
                                      <p:cBhvr>
                                        <p:cTn id="12" dur="500"/>
                                        <p:tgtEl>
                                          <p:spTgt spid="194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9459">
                                            <p:txEl>
                                              <p:pRg st="2" end="2"/>
                                            </p:txEl>
                                          </p:spTgt>
                                        </p:tgtEl>
                                        <p:attrNameLst>
                                          <p:attrName>style.visibility</p:attrName>
                                        </p:attrNameLst>
                                      </p:cBhvr>
                                      <p:to>
                                        <p:strVal val="visible"/>
                                      </p:to>
                                    </p:set>
                                    <p:animEffect transition="in" filter="checkerboard(across)">
                                      <p:cBhvr>
                                        <p:cTn id="17" dur="500"/>
                                        <p:tgtEl>
                                          <p:spTgt spid="194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19459">
                                            <p:txEl>
                                              <p:pRg st="3" end="3"/>
                                            </p:txEl>
                                          </p:spTgt>
                                        </p:tgtEl>
                                        <p:attrNameLst>
                                          <p:attrName>style.visibility</p:attrName>
                                        </p:attrNameLst>
                                      </p:cBhvr>
                                      <p:to>
                                        <p:strVal val="visible"/>
                                      </p:to>
                                    </p:set>
                                    <p:animEffect transition="in" filter="fade">
                                      <p:cBhvr>
                                        <p:cTn id="22" dur="1000"/>
                                        <p:tgtEl>
                                          <p:spTgt spid="19459">
                                            <p:txEl>
                                              <p:pRg st="3" end="3"/>
                                            </p:txEl>
                                          </p:spTgt>
                                        </p:tgtEl>
                                      </p:cBhvr>
                                    </p:animEffect>
                                    <p:anim calcmode="lin" valueType="num">
                                      <p:cBhvr>
                                        <p:cTn id="23" dur="1000" fill="hold"/>
                                        <p:tgtEl>
                                          <p:spTgt spid="19459">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9459">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1475656" y="788706"/>
            <a:ext cx="6134100" cy="551656"/>
          </a:xfrm>
          <a:prstGeom prst="rect">
            <a:avLst/>
          </a:prstGeom>
        </p:spPr>
        <p:txBody>
          <a:bodyPr>
            <a:normAutofit fontScale="90000"/>
          </a:bodyPr>
          <a:lstStyle/>
          <a:p>
            <a:pPr algn="ctr"/>
            <a:r>
              <a:rPr lang="zh-CN" altLang="en-US" sz="3200" dirty="0" smtClean="0">
                <a:solidFill>
                  <a:srgbClr val="FFFF00"/>
                </a:solidFill>
              </a:rPr>
              <a:t>软件缺陷远远高于硬件缺陷</a:t>
            </a:r>
            <a:endParaRPr lang="en-US" altLang="zh-CN" sz="3200" dirty="0">
              <a:solidFill>
                <a:srgbClr val="FFFF00"/>
              </a:solidFill>
            </a:endParaRPr>
          </a:p>
        </p:txBody>
      </p:sp>
      <p:sp>
        <p:nvSpPr>
          <p:cNvPr id="2" name="立方体 1"/>
          <p:cNvSpPr/>
          <p:nvPr/>
        </p:nvSpPr>
        <p:spPr>
          <a:xfrm>
            <a:off x="2771800" y="2204864"/>
            <a:ext cx="504056" cy="3312368"/>
          </a:xfrm>
          <a:prstGeom prst="cube">
            <a:avLst/>
          </a:prstGeom>
          <a:solidFill>
            <a:srgbClr val="F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立方体 9"/>
          <p:cNvSpPr/>
          <p:nvPr/>
        </p:nvSpPr>
        <p:spPr>
          <a:xfrm>
            <a:off x="3563888" y="4869160"/>
            <a:ext cx="504056" cy="648072"/>
          </a:xfrm>
          <a:prstGeom prst="cub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立方体 10"/>
          <p:cNvSpPr/>
          <p:nvPr/>
        </p:nvSpPr>
        <p:spPr>
          <a:xfrm>
            <a:off x="4355976" y="5085184"/>
            <a:ext cx="432048" cy="432048"/>
          </a:xfrm>
          <a:prstGeom prst="cube">
            <a:avLst/>
          </a:prstGeom>
          <a:solidFill>
            <a:srgbClr val="CCFF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立方体 11"/>
          <p:cNvSpPr/>
          <p:nvPr/>
        </p:nvSpPr>
        <p:spPr>
          <a:xfrm>
            <a:off x="5076056" y="4581130"/>
            <a:ext cx="576064" cy="936104"/>
          </a:xfrm>
          <a:prstGeom prst="cube">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立方体 16"/>
          <p:cNvSpPr/>
          <p:nvPr/>
        </p:nvSpPr>
        <p:spPr>
          <a:xfrm>
            <a:off x="6012160" y="4725144"/>
            <a:ext cx="504056" cy="792088"/>
          </a:xfrm>
          <a:prstGeom prst="cube">
            <a:avLst/>
          </a:prstGeom>
          <a:solidFill>
            <a:srgbClr val="DDD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2627784" y="1700808"/>
            <a:ext cx="792088" cy="398780"/>
          </a:xfrm>
          <a:prstGeom prst="rect">
            <a:avLst/>
          </a:prstGeom>
          <a:noFill/>
        </p:spPr>
        <p:txBody>
          <a:bodyPr wrap="square" rtlCol="0">
            <a:spAutoFit/>
          </a:bodyPr>
          <a:lstStyle/>
          <a:p>
            <a:pPr algn="ctr"/>
            <a:r>
              <a:rPr kumimoji="1" lang="zh-CN" altLang="en-US" sz="2000" i="0" dirty="0" smtClean="0">
                <a:solidFill>
                  <a:srgbClr val="FF6600"/>
                </a:solidFill>
              </a:rPr>
              <a:t>软件</a:t>
            </a:r>
            <a:endParaRPr kumimoji="1" lang="zh-CN" altLang="en-US" sz="2000" i="0" dirty="0">
              <a:solidFill>
                <a:srgbClr val="FF6600"/>
              </a:solidFill>
            </a:endParaRPr>
          </a:p>
        </p:txBody>
      </p:sp>
      <p:sp>
        <p:nvSpPr>
          <p:cNvPr id="18" name="文本框 17"/>
          <p:cNvSpPr txBox="1"/>
          <p:nvPr/>
        </p:nvSpPr>
        <p:spPr>
          <a:xfrm>
            <a:off x="3491880" y="4293096"/>
            <a:ext cx="720080" cy="398780"/>
          </a:xfrm>
          <a:prstGeom prst="rect">
            <a:avLst/>
          </a:prstGeom>
          <a:noFill/>
        </p:spPr>
        <p:txBody>
          <a:bodyPr wrap="square" rtlCol="0">
            <a:spAutoFit/>
          </a:bodyPr>
          <a:lstStyle/>
          <a:p>
            <a:r>
              <a:rPr kumimoji="1" lang="zh-CN" altLang="en-US" sz="2000" i="0" dirty="0" smtClean="0">
                <a:solidFill>
                  <a:schemeClr val="bg1">
                    <a:lumMod val="65000"/>
                  </a:schemeClr>
                </a:solidFill>
              </a:rPr>
              <a:t>硬件</a:t>
            </a:r>
            <a:endParaRPr kumimoji="1" lang="zh-CN" altLang="en-US" sz="2000" i="0" dirty="0">
              <a:solidFill>
                <a:schemeClr val="bg1">
                  <a:lumMod val="65000"/>
                </a:schemeClr>
              </a:solidFill>
            </a:endParaRPr>
          </a:p>
        </p:txBody>
      </p:sp>
      <p:sp>
        <p:nvSpPr>
          <p:cNvPr id="19" name="文本框 18"/>
          <p:cNvSpPr txBox="1"/>
          <p:nvPr/>
        </p:nvSpPr>
        <p:spPr>
          <a:xfrm>
            <a:off x="4283968" y="4365104"/>
            <a:ext cx="720080" cy="706755"/>
          </a:xfrm>
          <a:prstGeom prst="rect">
            <a:avLst/>
          </a:prstGeom>
          <a:noFill/>
        </p:spPr>
        <p:txBody>
          <a:bodyPr wrap="square" rtlCol="0">
            <a:spAutoFit/>
          </a:bodyPr>
          <a:lstStyle/>
          <a:p>
            <a:r>
              <a:rPr kumimoji="1" lang="zh-CN" altLang="en-US" sz="2000" i="0" dirty="0" smtClean="0">
                <a:solidFill>
                  <a:srgbClr val="CCFFCC"/>
                </a:solidFill>
              </a:rPr>
              <a:t>基础设施</a:t>
            </a:r>
            <a:endParaRPr kumimoji="1" lang="zh-CN" altLang="en-US" sz="2000" i="0" dirty="0">
              <a:solidFill>
                <a:srgbClr val="CCFFCC"/>
              </a:solidFill>
            </a:endParaRPr>
          </a:p>
        </p:txBody>
      </p:sp>
      <p:sp>
        <p:nvSpPr>
          <p:cNvPr id="20" name="文本框 19"/>
          <p:cNvSpPr txBox="1"/>
          <p:nvPr/>
        </p:nvSpPr>
        <p:spPr>
          <a:xfrm>
            <a:off x="5076056" y="3573016"/>
            <a:ext cx="792088" cy="706755"/>
          </a:xfrm>
          <a:prstGeom prst="rect">
            <a:avLst/>
          </a:prstGeom>
          <a:noFill/>
        </p:spPr>
        <p:txBody>
          <a:bodyPr wrap="square" rtlCol="0">
            <a:spAutoFit/>
          </a:bodyPr>
          <a:lstStyle/>
          <a:p>
            <a:r>
              <a:rPr kumimoji="1" lang="zh-CN" altLang="en-US" sz="2000" i="0" dirty="0" smtClean="0">
                <a:solidFill>
                  <a:schemeClr val="accent1">
                    <a:lumMod val="75000"/>
                  </a:schemeClr>
                </a:solidFill>
              </a:rPr>
              <a:t>内部管理</a:t>
            </a:r>
            <a:endParaRPr kumimoji="1" lang="zh-CN" altLang="en-US" sz="2000" i="0" dirty="0">
              <a:solidFill>
                <a:schemeClr val="accent1">
                  <a:lumMod val="75000"/>
                </a:schemeClr>
              </a:solidFill>
            </a:endParaRPr>
          </a:p>
        </p:txBody>
      </p:sp>
      <p:sp>
        <p:nvSpPr>
          <p:cNvPr id="21" name="文本框 20"/>
          <p:cNvSpPr txBox="1"/>
          <p:nvPr/>
        </p:nvSpPr>
        <p:spPr>
          <a:xfrm>
            <a:off x="5940152" y="3933056"/>
            <a:ext cx="720080" cy="706755"/>
          </a:xfrm>
          <a:prstGeom prst="rect">
            <a:avLst/>
          </a:prstGeom>
          <a:noFill/>
        </p:spPr>
        <p:txBody>
          <a:bodyPr wrap="square" rtlCol="0">
            <a:spAutoFit/>
          </a:bodyPr>
          <a:lstStyle/>
          <a:p>
            <a:r>
              <a:rPr kumimoji="1" lang="zh-CN" altLang="en-US" sz="2000" i="0" dirty="0" smtClean="0">
                <a:solidFill>
                  <a:schemeClr val="bg1">
                    <a:lumMod val="95000"/>
                  </a:schemeClr>
                </a:solidFill>
              </a:rPr>
              <a:t>外部攻击</a:t>
            </a:r>
            <a:endParaRPr kumimoji="1" lang="zh-CN" altLang="en-US" sz="2000" i="0" dirty="0">
              <a:solidFill>
                <a:schemeClr val="bg1">
                  <a:lumMod val="95000"/>
                </a:schemeClr>
              </a:solidFill>
            </a:endParaRPr>
          </a:p>
        </p:txBody>
      </p:sp>
      <p:cxnSp>
        <p:nvCxnSpPr>
          <p:cNvPr id="5" name="直线箭头连接符 4"/>
          <p:cNvCxnSpPr/>
          <p:nvPr/>
        </p:nvCxnSpPr>
        <p:spPr bwMode="auto">
          <a:xfrm>
            <a:off x="2267744" y="5517232"/>
            <a:ext cx="4536504" cy="0"/>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cxnSp>
        <p:nvCxnSpPr>
          <p:cNvPr id="22" name="直线箭头连接符 21"/>
          <p:cNvCxnSpPr/>
          <p:nvPr/>
        </p:nvCxnSpPr>
        <p:spPr bwMode="auto">
          <a:xfrm flipH="1" flipV="1">
            <a:off x="2267744" y="1700808"/>
            <a:ext cx="8384" cy="3824808"/>
          </a:xfrm>
          <a:prstGeom prst="straightConnector1">
            <a:avLst/>
          </a:prstGeom>
          <a:solidFill>
            <a:schemeClr val="accent1"/>
          </a:solidFill>
          <a:ln w="9525" cap="flat" cmpd="sng" algn="ctr">
            <a:solidFill>
              <a:schemeClr val="bg1">
                <a:lumMod val="85000"/>
              </a:schemeClr>
            </a:solidFill>
            <a:prstDash val="solid"/>
            <a:round/>
            <a:headEnd type="none" w="med" len="med"/>
            <a:tailEnd type="arrow"/>
          </a:ln>
          <a:effectLst/>
        </p:spPr>
      </p:cxnSp>
      <p:sp>
        <p:nvSpPr>
          <p:cNvPr id="23" name="文本框 22"/>
          <p:cNvSpPr txBox="1"/>
          <p:nvPr/>
        </p:nvSpPr>
        <p:spPr>
          <a:xfrm>
            <a:off x="1619676" y="2060848"/>
            <a:ext cx="625475" cy="368300"/>
          </a:xfrm>
          <a:prstGeom prst="rect">
            <a:avLst/>
          </a:prstGeom>
          <a:noFill/>
        </p:spPr>
        <p:txBody>
          <a:bodyPr wrap="none" rtlCol="0">
            <a:spAutoFit/>
          </a:bodyPr>
          <a:lstStyle/>
          <a:p>
            <a:r>
              <a:rPr kumimoji="1" lang="en-US" altLang="zh-CN" i="0" dirty="0" smtClean="0">
                <a:solidFill>
                  <a:srgbClr val="D9D9D9"/>
                </a:solidFill>
              </a:rPr>
              <a:t>60%</a:t>
            </a:r>
            <a:endParaRPr kumimoji="1" lang="zh-CN" altLang="en-US" i="0" dirty="0">
              <a:solidFill>
                <a:srgbClr val="D9D9D9"/>
              </a:solidFill>
            </a:endParaRPr>
          </a:p>
        </p:txBody>
      </p:sp>
      <p:sp>
        <p:nvSpPr>
          <p:cNvPr id="24" name="文本框 23"/>
          <p:cNvSpPr txBox="1"/>
          <p:nvPr/>
        </p:nvSpPr>
        <p:spPr>
          <a:xfrm>
            <a:off x="1619676" y="4221088"/>
            <a:ext cx="625475" cy="368300"/>
          </a:xfrm>
          <a:prstGeom prst="rect">
            <a:avLst/>
          </a:prstGeom>
          <a:noFill/>
        </p:spPr>
        <p:txBody>
          <a:bodyPr wrap="none" rtlCol="0">
            <a:spAutoFit/>
          </a:bodyPr>
          <a:lstStyle/>
          <a:p>
            <a:r>
              <a:rPr kumimoji="1" lang="en-US" altLang="zh-CN" i="0" dirty="0" smtClean="0">
                <a:solidFill>
                  <a:srgbClr val="D9D9D9"/>
                </a:solidFill>
              </a:rPr>
              <a:t>20%</a:t>
            </a:r>
            <a:endParaRPr kumimoji="1" lang="zh-CN" altLang="en-US" i="0" dirty="0">
              <a:solidFill>
                <a:srgbClr val="D9D9D9"/>
              </a:solidFill>
            </a:endParaRPr>
          </a:p>
        </p:txBody>
      </p:sp>
      <p:sp>
        <p:nvSpPr>
          <p:cNvPr id="25" name="文本框 24"/>
          <p:cNvSpPr txBox="1"/>
          <p:nvPr/>
        </p:nvSpPr>
        <p:spPr>
          <a:xfrm>
            <a:off x="1619676" y="4869160"/>
            <a:ext cx="625475" cy="368300"/>
          </a:xfrm>
          <a:prstGeom prst="rect">
            <a:avLst/>
          </a:prstGeom>
          <a:noFill/>
        </p:spPr>
        <p:txBody>
          <a:bodyPr wrap="none" rtlCol="0">
            <a:spAutoFit/>
          </a:bodyPr>
          <a:lstStyle/>
          <a:p>
            <a:r>
              <a:rPr kumimoji="1" lang="en-US" altLang="zh-CN" i="0" dirty="0" smtClean="0">
                <a:solidFill>
                  <a:srgbClr val="D9D9D9"/>
                </a:solidFill>
              </a:rPr>
              <a:t>10%</a:t>
            </a:r>
            <a:endParaRPr kumimoji="1" lang="zh-CN" altLang="en-US" i="0" dirty="0">
              <a:solidFill>
                <a:srgbClr val="D9D9D9"/>
              </a:solidFill>
            </a:endParaRPr>
          </a:p>
        </p:txBody>
      </p:sp>
      <p:sp>
        <p:nvSpPr>
          <p:cNvPr id="26" name="文本框 25"/>
          <p:cNvSpPr txBox="1"/>
          <p:nvPr/>
        </p:nvSpPr>
        <p:spPr>
          <a:xfrm>
            <a:off x="1619676" y="3068960"/>
            <a:ext cx="625475" cy="368300"/>
          </a:xfrm>
          <a:prstGeom prst="rect">
            <a:avLst/>
          </a:prstGeom>
          <a:noFill/>
        </p:spPr>
        <p:txBody>
          <a:bodyPr wrap="none" rtlCol="0">
            <a:spAutoFit/>
          </a:bodyPr>
          <a:lstStyle/>
          <a:p>
            <a:r>
              <a:rPr kumimoji="1" lang="en-US" altLang="zh-CN" i="0" dirty="0" smtClean="0">
                <a:solidFill>
                  <a:srgbClr val="D9D9D9"/>
                </a:solidFill>
              </a:rPr>
              <a:t>40%</a:t>
            </a:r>
            <a:endParaRPr kumimoji="1" lang="zh-CN" altLang="en-US" i="0" dirty="0">
              <a:solidFill>
                <a:srgbClr val="D9D9D9"/>
              </a:solidFill>
            </a:endParaRPr>
          </a:p>
        </p:txBody>
      </p:sp>
      <p:sp>
        <p:nvSpPr>
          <p:cNvPr id="28" name="文本框 27"/>
          <p:cNvSpPr txBox="1"/>
          <p:nvPr/>
        </p:nvSpPr>
        <p:spPr>
          <a:xfrm>
            <a:off x="3275857" y="5661248"/>
            <a:ext cx="2451100" cy="368300"/>
          </a:xfrm>
          <a:prstGeom prst="rect">
            <a:avLst/>
          </a:prstGeom>
          <a:noFill/>
        </p:spPr>
        <p:txBody>
          <a:bodyPr wrap="none" rtlCol="0">
            <a:spAutoFit/>
          </a:bodyPr>
          <a:lstStyle/>
          <a:p>
            <a:r>
              <a:rPr kumimoji="1" lang="en-US" altLang="zh-CN" i="0" dirty="0" smtClean="0">
                <a:solidFill>
                  <a:schemeClr val="bg1">
                    <a:lumMod val="75000"/>
                  </a:schemeClr>
                </a:solidFill>
              </a:rPr>
              <a:t>IT</a:t>
            </a:r>
            <a:r>
              <a:rPr kumimoji="1" lang="zh-CN" altLang="en-US" i="0" dirty="0" smtClean="0">
                <a:solidFill>
                  <a:schemeClr val="bg1">
                    <a:lumMod val="75000"/>
                  </a:schemeClr>
                </a:solidFill>
              </a:rPr>
              <a:t>领域的各种问题统计</a:t>
            </a:r>
            <a:endParaRPr kumimoji="1" lang="zh-CN" altLang="en-US" i="0" dirty="0">
              <a:solidFill>
                <a:schemeClr val="bg1">
                  <a:lumMod val="75000"/>
                </a:schemeClr>
              </a:solidFill>
            </a:endParaRPr>
          </a:p>
        </p:txBody>
      </p:sp>
    </p:spTree>
  </p:cSld>
  <p:clrMapOvr>
    <a:masterClrMapping/>
  </p:clrMapOvr>
  <p:transition spd="slow">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a:buFont typeface="Wingdings" panose="05000000000000000000" pitchFamily="2" charset="2"/>
              <a:buChar char="u"/>
            </a:pPr>
            <a:r>
              <a:rPr lang="zh-CN" altLang="en-US" sz="3200" b="1" dirty="0" smtClean="0">
                <a:solidFill>
                  <a:srgbClr val="00B0F0"/>
                </a:solidFill>
              </a:rPr>
              <a:t>软件缺陷的危害</a:t>
            </a:r>
            <a:r>
              <a:rPr lang="zh-CN" altLang="en-US" sz="3200" b="1" dirty="0" smtClean="0">
                <a:solidFill>
                  <a:srgbClr val="00B0F0"/>
                </a:solidFill>
              </a:rPr>
              <a:t>很大</a:t>
            </a:r>
            <a:endParaRPr lang="zh-CN" altLang="en-US" sz="3200" b="1" dirty="0" smtClean="0">
              <a:solidFill>
                <a:srgbClr val="00B0F0"/>
              </a:solidFill>
            </a:endParaRPr>
          </a:p>
          <a:p>
            <a:pPr>
              <a:buFont typeface="Wingdings" panose="05000000000000000000" pitchFamily="2" charset="2"/>
              <a:buChar char="u"/>
            </a:pPr>
            <a:r>
              <a:rPr lang="zh-CN" altLang="en-US" sz="3200" dirty="0" smtClean="0">
                <a:sym typeface="+mn-ea"/>
              </a:rPr>
              <a:t>问题</a:t>
            </a:r>
            <a:r>
              <a:rPr lang="en-US" altLang="zh-CN" sz="3200" dirty="0" smtClean="0">
                <a:sym typeface="+mn-ea"/>
              </a:rPr>
              <a:t>2</a:t>
            </a:r>
            <a:r>
              <a:rPr lang="zh-CN" altLang="en-US" sz="3200" dirty="0" smtClean="0">
                <a:sym typeface="+mn-ea"/>
              </a:rPr>
              <a:t>：</a:t>
            </a:r>
            <a:r>
              <a:rPr lang="en-US" altLang="zh-CN" sz="3200" dirty="0" smtClean="0">
                <a:solidFill>
                  <a:schemeClr val="accent1"/>
                </a:solidFill>
                <a:sym typeface="+mn-ea"/>
              </a:rPr>
              <a:t>为什么</a:t>
            </a:r>
            <a:r>
              <a:rPr lang="en-US" altLang="zh-CN" sz="3200" dirty="0" smtClean="0">
                <a:sym typeface="+mn-ea"/>
              </a:rPr>
              <a:t>软件开发者不在</a:t>
            </a:r>
            <a:r>
              <a:rPr lang="zh-CN" altLang="en-US" sz="3200" dirty="0" smtClean="0">
                <a:sym typeface="+mn-ea"/>
              </a:rPr>
              <a:t>软件</a:t>
            </a:r>
            <a:r>
              <a:rPr lang="en-US" altLang="zh-CN" sz="3200" dirty="0" smtClean="0">
                <a:sym typeface="+mn-ea"/>
              </a:rPr>
              <a:t>发布前把这些</a:t>
            </a:r>
            <a:r>
              <a:rPr lang="zh-CN" altLang="en-US" sz="3200" dirty="0" smtClean="0">
                <a:sym typeface="+mn-ea"/>
              </a:rPr>
              <a:t>缺陷都改掉</a:t>
            </a:r>
            <a:r>
              <a:rPr lang="en-US" altLang="zh-CN" sz="3200" dirty="0" smtClean="0">
                <a:sym typeface="+mn-ea"/>
              </a:rPr>
              <a:t>呢？</a:t>
            </a:r>
            <a:endParaRPr lang="en-US" altLang="zh-CN" sz="3200" dirty="0" smtClean="0">
              <a:sym typeface="+mn-ea"/>
            </a:endParaRPr>
          </a:p>
          <a:p>
            <a:pPr>
              <a:buFont typeface="Wingdings" panose="05000000000000000000" pitchFamily="2" charset="2"/>
              <a:buChar char="u"/>
            </a:pPr>
            <a:endParaRPr lang="zh-CN" altLang="en-US" sz="3200" b="1" dirty="0" smtClean="0">
              <a:solidFill>
                <a:srgbClr val="00B0F0"/>
              </a:solidFill>
            </a:endParaRPr>
          </a:p>
          <a:p>
            <a:pPr>
              <a:buFont typeface="Wingdings" panose="05000000000000000000" pitchFamily="2" charset="2"/>
              <a:buChar char="u"/>
            </a:pPr>
            <a:endParaRPr lang="en-US" altLang="zh-CN" sz="3200" b="1" dirty="0" smtClean="0">
              <a:solidFill>
                <a:srgbClr val="00B0F0"/>
              </a:solidFill>
            </a:endParaRPr>
          </a:p>
        </p:txBody>
      </p:sp>
      <p:sp>
        <p:nvSpPr>
          <p:cNvPr id="2" name="标题 1"/>
          <p:cNvSpPr>
            <a:spLocks noGrp="1"/>
          </p:cNvSpPr>
          <p:nvPr>
            <p:ph type="title"/>
          </p:nvPr>
        </p:nvSpPr>
        <p:spPr/>
        <p:txBody>
          <a:bodyPr>
            <a:normAutofit/>
          </a:bodyPr>
          <a:lstStyle/>
          <a:p>
            <a:r>
              <a:rPr lang="zh-CN" altLang="en-US" dirty="0" smtClean="0"/>
              <a:t>软件缺陷</a:t>
            </a:r>
            <a:r>
              <a:rPr lang="zh-CN" altLang="en-US" dirty="0" smtClean="0"/>
              <a:t>小结</a:t>
            </a:r>
            <a:endParaRPr lang="zh-CN"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l="11440" r="14476"/>
          <a:stretch>
            <a:fillRect/>
          </a:stretch>
        </p:blipFill>
        <p:spPr bwMode="auto">
          <a:xfrm>
            <a:off x="4842496" y="2178561"/>
            <a:ext cx="2590800" cy="13625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a:ln w="12700">
            <a:miter lim="400000"/>
          </a:ln>
        </p:spPr>
        <p:txBody>
          <a:bodyPr lIns="19050" tIns="19050" rIns="19050" bIns="19050" anchor="ctr">
            <a:normAutofit fontScale="90000"/>
          </a:bodyPr>
          <a:lstStyle/>
          <a:p>
            <a:r>
              <a:rPr lang="zh-CN" altLang="en-US" dirty="0"/>
              <a:t>软件危机</a:t>
            </a:r>
            <a:endParaRPr lang="zh-CN" altLang="en-US" dirty="0"/>
          </a:p>
        </p:txBody>
      </p:sp>
      <p:sp>
        <p:nvSpPr>
          <p:cNvPr id="6" name="内容占位符 2"/>
          <p:cNvSpPr>
            <a:spLocks noGrp="1"/>
          </p:cNvSpPr>
          <p:nvPr>
            <p:ph idx="1"/>
          </p:nvPr>
        </p:nvSpPr>
        <p:spPr/>
        <p:txBody>
          <a:bodyPr>
            <a:noAutofit/>
          </a:bodyPr>
          <a:lstStyle/>
          <a:p>
            <a:pPr rtl="0" hangingPunct="0">
              <a:lnSpc>
                <a:spcPct val="200000"/>
              </a:lnSpc>
              <a:spcBef>
                <a:spcPts val="0"/>
              </a:spcBef>
              <a:buSzTx/>
              <a:buFont typeface="Wingdings" panose="05000000000000000000" pitchFamily="2" charset="2"/>
              <a:buChar char="n"/>
            </a:pPr>
            <a:r>
              <a:rPr lang="zh-CN" altLang="en-US" sz="2700" b="0" dirty="0">
                <a:latin typeface="微软雅黑" panose="020B0503020204020204" charset="-122"/>
                <a:ea typeface="微软雅黑" panose="020B0503020204020204" charset="-122"/>
              </a:rPr>
              <a:t>软件规模迅速膨胀 (20世纪60年代）</a:t>
            </a:r>
            <a:endParaRPr lang="zh-CN" altLang="en-US" sz="2700" b="0" dirty="0">
              <a:latin typeface="微软雅黑" panose="020B0503020204020204" charset="-122"/>
              <a:ea typeface="微软雅黑" panose="020B0503020204020204" charset="-122"/>
            </a:endParaRPr>
          </a:p>
          <a:p>
            <a:pPr lvl="2">
              <a:lnSpc>
                <a:spcPct val="150000"/>
              </a:lnSpc>
              <a:spcBef>
                <a:spcPts val="0"/>
              </a:spcBef>
              <a:buFont typeface="Wingdings" panose="05000000000000000000" pitchFamily="2" charset="2"/>
              <a:buChar char="Ø"/>
            </a:pPr>
            <a:r>
              <a:rPr lang="zh-CN" altLang="en-US" sz="1650" dirty="0">
                <a:latin typeface="微软雅黑" panose="020B0503020204020204" charset="-122"/>
                <a:ea typeface="微软雅黑" panose="020B0503020204020204" charset="-122"/>
              </a:rPr>
              <a:t>规模变大</a:t>
            </a:r>
            <a:endParaRPr lang="en-US" altLang="zh-CN" sz="1650" dirty="0">
              <a:latin typeface="微软雅黑" panose="020B0503020204020204" charset="-122"/>
              <a:ea typeface="微软雅黑" panose="020B0503020204020204" charset="-122"/>
            </a:endParaRPr>
          </a:p>
          <a:p>
            <a:pPr lvl="2">
              <a:lnSpc>
                <a:spcPct val="150000"/>
              </a:lnSpc>
              <a:spcBef>
                <a:spcPts val="0"/>
              </a:spcBef>
              <a:buFont typeface="Wingdings" panose="05000000000000000000" pitchFamily="2" charset="2"/>
              <a:buChar char="Ø"/>
            </a:pPr>
            <a:r>
              <a:rPr lang="zh-CN" altLang="en-US" sz="1650" dirty="0">
                <a:latin typeface="微软雅黑" panose="020B0503020204020204" charset="-122"/>
                <a:ea typeface="微软雅黑" panose="020B0503020204020204" charset="-122"/>
              </a:rPr>
              <a:t>复杂程度变高</a:t>
            </a:r>
            <a:endParaRPr lang="en-US" altLang="zh-CN" sz="1650" dirty="0">
              <a:latin typeface="微软雅黑" panose="020B0503020204020204" charset="-122"/>
              <a:ea typeface="微软雅黑" panose="020B0503020204020204" charset="-122"/>
            </a:endParaRPr>
          </a:p>
          <a:p>
            <a:pPr rtl="0" hangingPunct="0">
              <a:lnSpc>
                <a:spcPct val="200000"/>
              </a:lnSpc>
              <a:spcBef>
                <a:spcPts val="0"/>
              </a:spcBef>
              <a:buSzTx/>
              <a:buFont typeface="Wingdings" panose="05000000000000000000" pitchFamily="2" charset="2"/>
              <a:buChar char="n"/>
            </a:pPr>
            <a:r>
              <a:rPr lang="zh-CN" altLang="en-US" b="0" dirty="0">
                <a:latin typeface="微软雅黑" panose="020B0503020204020204" charset="-122"/>
                <a:ea typeface="微软雅黑" panose="020B0503020204020204" charset="-122"/>
              </a:rPr>
              <a:t>巨大挑战</a:t>
            </a:r>
            <a:endParaRPr lang="en-US" altLang="zh-CN" b="0" dirty="0">
              <a:latin typeface="微软雅黑" panose="020B0503020204020204" charset="-122"/>
              <a:ea typeface="微软雅黑" panose="020B0503020204020204" charset="-122"/>
            </a:endParaRPr>
          </a:p>
          <a:p>
            <a:pPr lvl="2">
              <a:lnSpc>
                <a:spcPct val="150000"/>
              </a:lnSpc>
              <a:spcBef>
                <a:spcPts val="0"/>
              </a:spcBef>
              <a:buFont typeface="Wingdings" panose="05000000000000000000" pitchFamily="2" charset="2"/>
              <a:buChar char="Ø"/>
            </a:pPr>
            <a:r>
              <a:rPr lang="zh-CN" altLang="en-US" sz="1650" dirty="0">
                <a:latin typeface="微软雅黑" panose="020B0503020204020204" charset="-122"/>
                <a:ea typeface="微软雅黑" panose="020B0503020204020204" charset="-122"/>
              </a:rPr>
              <a:t>成本越来越高</a:t>
            </a:r>
            <a:endParaRPr lang="en-US" altLang="zh-CN" sz="1650" dirty="0">
              <a:latin typeface="微软雅黑" panose="020B0503020204020204" charset="-122"/>
              <a:ea typeface="微软雅黑" panose="020B0503020204020204" charset="-122"/>
            </a:endParaRPr>
          </a:p>
          <a:p>
            <a:pPr lvl="2">
              <a:lnSpc>
                <a:spcPct val="150000"/>
              </a:lnSpc>
              <a:spcBef>
                <a:spcPts val="0"/>
              </a:spcBef>
              <a:buFont typeface="Wingdings" panose="05000000000000000000" pitchFamily="2" charset="2"/>
              <a:buChar char="Ø"/>
            </a:pPr>
            <a:r>
              <a:rPr lang="zh-CN" altLang="en-US" sz="1650" dirty="0">
                <a:latin typeface="微软雅黑" panose="020B0503020204020204" charset="-122"/>
                <a:ea typeface="微软雅黑" panose="020B0503020204020204" charset="-122"/>
              </a:rPr>
              <a:t>软件质量越来越差</a:t>
            </a:r>
            <a:endParaRPr lang="en-US" altLang="zh-CN" sz="1650" dirty="0">
              <a:latin typeface="微软雅黑" panose="020B0503020204020204" charset="-122"/>
              <a:ea typeface="微软雅黑" panose="020B0503020204020204" charset="-122"/>
            </a:endParaRPr>
          </a:p>
          <a:p>
            <a:pPr lvl="2">
              <a:lnSpc>
                <a:spcPct val="150000"/>
              </a:lnSpc>
              <a:spcBef>
                <a:spcPts val="0"/>
              </a:spcBef>
              <a:buFont typeface="Wingdings" panose="05000000000000000000" pitchFamily="2" charset="2"/>
              <a:buChar char="Ø"/>
            </a:pPr>
            <a:r>
              <a:rPr lang="zh-CN" altLang="en-US" sz="1650" dirty="0">
                <a:latin typeface="微软雅黑" panose="020B0503020204020204" charset="-122"/>
                <a:ea typeface="微软雅黑" panose="020B0503020204020204" charset="-122"/>
              </a:rPr>
              <a:t>项目成功率持续走低</a:t>
            </a:r>
            <a:endParaRPr lang="en-US" altLang="zh-CN" sz="1650" dirty="0">
              <a:latin typeface="微软雅黑" panose="020B0503020204020204" charset="-122"/>
              <a:ea typeface="微软雅黑" panose="020B0503020204020204" charset="-122"/>
            </a:endParaRPr>
          </a:p>
          <a:p>
            <a:pPr>
              <a:lnSpc>
                <a:spcPct val="150000"/>
              </a:lnSpc>
              <a:spcBef>
                <a:spcPts val="0"/>
              </a:spcBef>
              <a:buFont typeface="Wingdings" panose="05000000000000000000" pitchFamily="2" charset="2"/>
              <a:buChar char="Ø"/>
            </a:pPr>
            <a:endParaRPr lang="zh-CN" altLang="en-US" sz="2025" b="1" dirty="0">
              <a:latin typeface="楷体" panose="02010609060101010101" charset="-122"/>
              <a:ea typeface="楷体" panose="02010609060101010101" charset="-122"/>
            </a:endParaRPr>
          </a:p>
        </p:txBody>
      </p:sp>
      <p:pic>
        <p:nvPicPr>
          <p:cNvPr id="10244" name="Picture 4" descr="See the source image"/>
          <p:cNvPicPr>
            <a:picLocks noChangeArrowheads="1" noCrop="1"/>
          </p:cNvPicPr>
          <p:nvPr/>
        </p:nvPicPr>
        <p:blipFill>
          <a:blip r:embed="rId2"/>
          <a:srcRect/>
          <a:stretch>
            <a:fillRect/>
          </a:stretch>
        </p:blipFill>
        <p:spPr bwMode="auto">
          <a:xfrm>
            <a:off x="4039790" y="3662226"/>
            <a:ext cx="2145506" cy="1300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246" name="Picture 6" descr="See the source image"/>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30" y="3662226"/>
            <a:ext cx="2146500" cy="130005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sp>
        <p:nvSpPr>
          <p:cNvPr id="11"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Tree>
  </p:cSld>
  <p:clrMapOvr>
    <a:masterClrMapping/>
  </p:clrMapOvr>
  <p:transition spd="med" advTm="65253"/>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sp>
        <p:nvSpPr>
          <p:cNvPr id="7" name="AutoShape 4" descr="https://ask.qcloudimg.com/http-save/developer-news/p2uzj7mpzv.png?imageView2/2/w/1620"/>
          <p:cNvSpPr>
            <a:spLocks noChangeAspect="1" noChangeArrowheads="1"/>
          </p:cNvSpPr>
          <p:nvPr/>
        </p:nvSpPr>
        <p:spPr bwMode="auto">
          <a:xfrm>
            <a:off x="116681" y="748903"/>
            <a:ext cx="228600" cy="2286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pPr algn="l" defTabSz="914400" hangingPunct="1"/>
            <a:endParaRPr lang="zh-CN" altLang="en-US" sz="1350" b="0" kern="1200">
              <a:latin typeface="Calibri" panose="020F0502020204030204"/>
              <a:ea typeface="宋体" panose="02010600030101010101" pitchFamily="2" charset="-122"/>
              <a:cs typeface="+mn-cs"/>
            </a:endParaRPr>
          </a:p>
        </p:txBody>
      </p:sp>
      <p:pic>
        <p:nvPicPr>
          <p:cNvPr id="8" name="图片 7"/>
          <p:cNvPicPr/>
          <p:nvPr/>
        </p:nvPicPr>
        <p:blipFill>
          <a:blip r:embed="rId1"/>
          <a:stretch>
            <a:fillRect/>
          </a:stretch>
        </p:blipFill>
        <p:spPr>
          <a:xfrm>
            <a:off x="1241763" y="2853739"/>
            <a:ext cx="3240000" cy="1890000"/>
          </a:xfrm>
          <a:prstGeom prst="rect">
            <a:avLst/>
          </a:prstGeom>
          <a:ln>
            <a:noFill/>
          </a:ln>
          <a:effectLst>
            <a:softEdge rad="112500"/>
          </a:effectLst>
        </p:spPr>
      </p:pic>
      <p:sp>
        <p:nvSpPr>
          <p:cNvPr id="9" name="矩形 8"/>
          <p:cNvSpPr/>
          <p:nvPr/>
        </p:nvSpPr>
        <p:spPr>
          <a:xfrm>
            <a:off x="3546941" y="2123654"/>
            <a:ext cx="2413635" cy="437515"/>
          </a:xfrm>
          <a:prstGeom prst="rect">
            <a:avLst/>
          </a:prstGeom>
          <a:noFill/>
          <a:ln>
            <a:noFill/>
          </a:ln>
          <a:effectLst>
            <a:outerShdw blurRad="44450" dist="27940" dir="5400000" algn="ctr">
              <a:srgbClr val="000000">
                <a:alpha val="32000"/>
              </a:srgbClr>
            </a:outerShdw>
          </a:effectLst>
        </p:spPr>
        <p:txBody>
          <a:bodyPr wrap="none">
            <a:spAutoFit/>
          </a:bodyPr>
          <a:lstStyle/>
          <a:p>
            <a:pPr defTabSz="914400" hangingPunct="1"/>
            <a:r>
              <a:rPr lang="zh-CN" altLang="en-US" sz="2250" kern="1200" dirty="0">
                <a:solidFill>
                  <a:srgbClr val="FF0000"/>
                </a:solidFill>
                <a:latin typeface="-apple-system"/>
                <a:ea typeface="宋体" panose="02010600030101010101" pitchFamily="2" charset="-122"/>
                <a:cs typeface="+mn-cs"/>
              </a:rPr>
              <a:t>大众</a:t>
            </a:r>
            <a:r>
              <a:rPr lang="en-US" altLang="zh-CN" sz="2250" kern="12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ID.3</a:t>
            </a:r>
            <a:r>
              <a:rPr lang="zh-CN" altLang="en-US" sz="2250" kern="1200" dirty="0">
                <a:solidFill>
                  <a:srgbClr val="FF0000"/>
                </a:solidFill>
                <a:latin typeface="-apple-system"/>
                <a:ea typeface="宋体" panose="02010600030101010101" pitchFamily="2" charset="-122"/>
                <a:cs typeface="+mn-cs"/>
              </a:rPr>
              <a:t>延期交付</a:t>
            </a:r>
            <a:endParaRPr lang="zh-CN" altLang="en-US" sz="2250" kern="1200" dirty="0">
              <a:solidFill>
                <a:srgbClr val="FF0000"/>
              </a:solidFill>
              <a:latin typeface="-apple-system"/>
              <a:ea typeface="宋体" panose="02010600030101010101" pitchFamily="2" charset="-122"/>
              <a:cs typeface="+mn-cs"/>
            </a:endParaRPr>
          </a:p>
        </p:txBody>
      </p:sp>
      <p:pic>
        <p:nvPicPr>
          <p:cNvPr id="6150" name="Picture 6" descr="大众CEO易主  江山犹在“宫斗”不休"/>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259" y="2853739"/>
            <a:ext cx="3240000" cy="1917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标题 1"/>
          <p:cNvSpPr txBox="1"/>
          <p:nvPr/>
        </p:nvSpPr>
        <p:spPr>
          <a:xfrm>
            <a:off x="1026738" y="1316785"/>
            <a:ext cx="5742771" cy="391085"/>
          </a:xfrm>
          <a:prstGeom prst="rect">
            <a:avLst/>
          </a:prstGeom>
          <a:ln w="12700">
            <a:miter lim="400000"/>
          </a:ln>
        </p:spPr>
        <p:txBody>
          <a:bodyPr lIns="19050" tIns="19050" rIns="19050" bIns="19050" anchor="ctr">
            <a:normAutofit fontScale="90000"/>
          </a:bodyPr>
          <a:lstStyle>
            <a:lvl1pPr marL="0" marR="0" indent="0" algn="l" defTabSz="914400" rtl="0" eaLnBrk="1" fontAlgn="auto" latinLnBrk="0" hangingPunct="0">
              <a:lnSpc>
                <a:spcPct val="100000"/>
              </a:lnSpc>
              <a:spcBef>
                <a:spcPts val="0"/>
              </a:spcBef>
              <a:spcAft>
                <a:spcPts val="0"/>
              </a:spcAft>
              <a:buClrTx/>
              <a:buSzTx/>
              <a:buFontTx/>
              <a:buNone/>
              <a:defRPr kumimoji="0" lang="zh-CN" altLang="en-US" sz="6000" b="1" i="0" u="none" strike="noStrike" cap="none" spc="0" normalizeH="0" baseline="0" dirty="0">
                <a:ln>
                  <a:noFill/>
                </a:ln>
                <a:solidFill>
                  <a:srgbClr val="000000"/>
                </a:solidFill>
                <a:effectLst/>
                <a:uFillTx/>
                <a:latin typeface="微软雅黑" panose="020B0503020204020204" charset="-122"/>
                <a:ea typeface="微软雅黑" panose="020B0503020204020204" charset="-122"/>
                <a:cs typeface="微软雅黑" panose="020B0503020204020204" charset="-122"/>
                <a:sym typeface="微软雅黑" panose="020B0503020204020204" charset="-122"/>
              </a:defRPr>
            </a:lvl1pPr>
            <a:lvl2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defRPr sz="11200" b="0" i="0" u="none" strike="noStrike" cap="none" spc="0" baseline="0">
                <a:ln>
                  <a:noFill/>
                </a:ln>
                <a:solidFill>
                  <a:srgbClr val="000000"/>
                </a:solidFill>
                <a:uFillTx/>
                <a:latin typeface="+mn-lt"/>
                <a:ea typeface="+mn-ea"/>
                <a:cs typeface="+mn-cs"/>
                <a:sym typeface="Helvetica Neue Medium"/>
              </a:defRPr>
            </a:lvl9pPr>
          </a:lstStyle>
          <a:p>
            <a:endParaRPr lang="zh-CN" altLang="en-US" sz="2250"/>
          </a:p>
        </p:txBody>
      </p:sp>
      <p:sp>
        <p:nvSpPr>
          <p:cNvPr id="12" name="标题 1"/>
          <p:cNvSpPr>
            <a:spLocks noGrp="1"/>
          </p:cNvSpPr>
          <p:nvPr>
            <p:ph type="title"/>
          </p:nvPr>
        </p:nvSpPr>
        <p:spPr>
          <a:xfrm>
            <a:off x="1026738" y="1261825"/>
            <a:ext cx="5613053" cy="391085"/>
          </a:xfrm>
          <a:ln w="12700">
            <a:miter lim="400000"/>
          </a:ln>
        </p:spPr>
        <p:txBody>
          <a:bodyPr lIns="19050" tIns="19050" rIns="19050" bIns="19050" anchor="ctr">
            <a:normAutofit fontScale="90000"/>
          </a:bodyPr>
          <a:lstStyle/>
          <a:p>
            <a:r>
              <a:rPr lang="en-US" altLang="zh-CN" dirty="0"/>
              <a:t>2020</a:t>
            </a:r>
            <a:r>
              <a:rPr lang="zh-CN" altLang="en-US" dirty="0"/>
              <a:t>年德国大众深陷“软件门”</a:t>
            </a:r>
            <a:endParaRPr lang="zh-CN" altLang="en-US" dirty="0"/>
          </a:p>
        </p:txBody>
      </p:sp>
      <p:sp>
        <p:nvSpPr>
          <p:cNvPr id="11"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
        <p:nvSpPr>
          <p:cNvPr id="3" name="Rectangle 2"/>
          <p:cNvSpPr/>
          <p:nvPr/>
        </p:nvSpPr>
        <p:spPr>
          <a:xfrm>
            <a:off x="2077567" y="5199606"/>
            <a:ext cx="5055235" cy="344805"/>
          </a:xfrm>
          <a:prstGeom prst="rect">
            <a:avLst/>
          </a:prstGeom>
        </p:spPr>
        <p:txBody>
          <a:bodyPr wrap="none">
            <a:spAutoFit/>
          </a:bodyPr>
          <a:lstStyle/>
          <a:p>
            <a:r>
              <a:rPr lang="zh-CN" altLang="en-US" sz="1650" dirty="0">
                <a:latin typeface="华文楷体" panose="02010600040101010101" pitchFamily="2" charset="-122"/>
                <a:ea typeface="华文楷体" panose="02010600040101010101" pitchFamily="2" charset="-122"/>
              </a:rPr>
              <a:t>现代汽车电子系统的软件有多大？大概有几行代码？ </a:t>
            </a:r>
            <a:endParaRPr lang="zh-CN" altLang="en-US" sz="1650" dirty="0">
              <a:latin typeface="华文楷体" panose="02010600040101010101" pitchFamily="2" charset="-122"/>
              <a:ea typeface="华文楷体" panose="02010600040101010101" pitchFamily="2" charset="-122"/>
            </a:endParaRPr>
          </a:p>
        </p:txBody>
      </p:sp>
      <p:sp>
        <p:nvSpPr>
          <p:cNvPr id="5" name="矩形 4"/>
          <p:cNvSpPr/>
          <p:nvPr>
            <p:custDataLst>
              <p:tags r:id="rId3"/>
            </p:custDataLst>
          </p:nvPr>
        </p:nvSpPr>
        <p:spPr>
          <a:xfrm>
            <a:off x="2614373" y="5764322"/>
            <a:ext cx="4101465" cy="437515"/>
          </a:xfrm>
          <a:prstGeom prst="rect">
            <a:avLst/>
          </a:prstGeom>
          <a:noFill/>
          <a:ln>
            <a:noFill/>
          </a:ln>
          <a:effectLst>
            <a:outerShdw blurRad="44450" dist="27940" dir="5400000" algn="ctr">
              <a:srgbClr val="000000">
                <a:alpha val="32000"/>
              </a:srgbClr>
            </a:outerShdw>
          </a:effectLst>
        </p:spPr>
        <p:txBody>
          <a:bodyPr wrap="none">
            <a:spAutoFit/>
          </a:bodyPr>
          <a:p>
            <a:pPr algn="l" defTabSz="914400" hangingPunct="1"/>
            <a:r>
              <a:rPr lang="zh-CN" altLang="en-US" sz="2250" kern="1200" dirty="0">
                <a:solidFill>
                  <a:srgbClr val="FF0000"/>
                </a:solidFill>
                <a:latin typeface="-apple-system"/>
                <a:ea typeface="宋体" panose="02010600030101010101" pitchFamily="2" charset="-122"/>
                <a:cs typeface="+mn-cs"/>
              </a:rPr>
              <a:t>汽车电子系统有</a:t>
            </a:r>
            <a:r>
              <a:rPr lang="en-US" altLang="zh-CN" sz="2250" kern="1200" dirty="0">
                <a:solidFill>
                  <a:srgbClr val="FF0000"/>
                </a:solidFill>
                <a:latin typeface="-apple-system"/>
                <a:ea typeface="宋体" panose="02010600030101010101" pitchFamily="2" charset="-122"/>
                <a:cs typeface="+mn-cs"/>
              </a:rPr>
              <a:t>1.5</a:t>
            </a:r>
            <a:r>
              <a:rPr lang="zh-CN" altLang="en-US" sz="2250" kern="1200" dirty="0">
                <a:solidFill>
                  <a:srgbClr val="FF0000"/>
                </a:solidFill>
                <a:latin typeface="-apple-system"/>
                <a:ea typeface="宋体" panose="02010600030101010101" pitchFamily="2" charset="-122"/>
                <a:cs typeface="+mn-cs"/>
              </a:rPr>
              <a:t>亿行代码！</a:t>
            </a:r>
            <a:endParaRPr lang="zh-CN" altLang="en-US" sz="2250" kern="1200" dirty="0">
              <a:solidFill>
                <a:srgbClr val="FF0000"/>
              </a:solidFill>
              <a:latin typeface="Calibri" panose="020F0502020204030204"/>
              <a:ea typeface="宋体" panose="02010600030101010101" pitchFamily="2" charset="-122"/>
              <a:cs typeface="+mn-cs"/>
            </a:endParaRPr>
          </a:p>
        </p:txBody>
      </p:sp>
    </p:spTree>
  </p:cSld>
  <p:clrMapOvr>
    <a:masterClrMapping/>
  </p:clrMapOvr>
  <p:transition spd="med" advTm="16682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See the source image"/>
          <p:cNvPicPr>
            <a:picLocks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2814" y="2148111"/>
            <a:ext cx="3262172" cy="2330123"/>
          </a:xfrm>
          <a:prstGeom prst="rect">
            <a:avLst/>
          </a:prstGeom>
          <a:noFill/>
        </p:spPr>
      </p:pic>
      <p:sp>
        <p:nvSpPr>
          <p:cNvPr id="2" name="标题 1"/>
          <p:cNvSpPr>
            <a:spLocks noGrp="1"/>
          </p:cNvSpPr>
          <p:nvPr>
            <p:ph type="title"/>
          </p:nvPr>
        </p:nvSpPr>
        <p:spPr>
          <a:xfrm>
            <a:off x="1026738" y="1261825"/>
            <a:ext cx="3503215" cy="391085"/>
          </a:xfrm>
          <a:ln w="12700">
            <a:miter lim="400000"/>
          </a:ln>
        </p:spPr>
        <p:txBody>
          <a:bodyPr lIns="19050" tIns="19050" rIns="19050" bIns="19050" anchor="ctr">
            <a:normAutofit fontScale="90000"/>
          </a:bodyPr>
          <a:lstStyle/>
          <a:p>
            <a:r>
              <a:rPr lang="zh-CN" altLang="en-US" dirty="0"/>
              <a:t>大规模复杂软件</a:t>
            </a:r>
            <a:endParaRPr lang="zh-CN" altLang="en-US" dirty="0"/>
          </a:p>
        </p:txBody>
      </p:sp>
      <p:sp>
        <p:nvSpPr>
          <p:cNvPr id="5" name="矩形 4"/>
          <p:cNvSpPr/>
          <p:nvPr/>
        </p:nvSpPr>
        <p:spPr>
          <a:xfrm>
            <a:off x="2148724" y="4641528"/>
            <a:ext cx="2139432" cy="344805"/>
          </a:xfrm>
          <a:prstGeom prst="rect">
            <a:avLst/>
          </a:prstGeom>
        </p:spPr>
        <p:txBody>
          <a:bodyPr wrap="square">
            <a:spAutoFit/>
          </a:bodyPr>
          <a:lstStyle/>
          <a:p>
            <a:pPr algn="l" defTabSz="914400" hangingPunct="1"/>
            <a:r>
              <a:rPr lang="zh-CN" altLang="en-US" sz="1650" kern="1200" dirty="0">
                <a:solidFill>
                  <a:schemeClr val="tx1"/>
                </a:solidFill>
                <a:latin typeface="Roboto"/>
                <a:ea typeface="宋体" panose="02010600030101010101" pitchFamily="2" charset="-122"/>
                <a:cs typeface="+mn-cs"/>
              </a:rPr>
              <a:t>超过五千万行代码</a:t>
            </a:r>
            <a:endParaRPr lang="zh-CN" altLang="en-US" sz="1650" kern="1200" dirty="0">
              <a:solidFill>
                <a:schemeClr val="tx1"/>
              </a:solidFill>
              <a:latin typeface="Calibri" panose="020F0502020204030204"/>
              <a:ea typeface="宋体" panose="02010600030101010101" pitchFamily="2" charset="-122"/>
              <a:cs typeface="+mn-cs"/>
            </a:endParaRPr>
          </a:p>
        </p:txBody>
      </p:sp>
      <p:pic>
        <p:nvPicPr>
          <p:cNvPr id="9218" name="Picture 2" descr="See the source image"/>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6621" y="2148111"/>
            <a:ext cx="3016534" cy="221918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8" name="矩形 7"/>
          <p:cNvSpPr/>
          <p:nvPr/>
        </p:nvSpPr>
        <p:spPr>
          <a:xfrm>
            <a:off x="5513203" y="4641527"/>
            <a:ext cx="2621681" cy="344805"/>
          </a:xfrm>
          <a:prstGeom prst="rect">
            <a:avLst/>
          </a:prstGeom>
        </p:spPr>
        <p:txBody>
          <a:bodyPr wrap="square">
            <a:spAutoFit/>
          </a:bodyPr>
          <a:lstStyle/>
          <a:p>
            <a:pPr algn="l" defTabSz="914400" hangingPunct="1"/>
            <a:r>
              <a:rPr lang="zh-CN" altLang="en-US" sz="1650" kern="1200" dirty="0">
                <a:solidFill>
                  <a:schemeClr val="tx1"/>
                </a:solidFill>
                <a:latin typeface="Roboto"/>
                <a:ea typeface="宋体" panose="02010600030101010101" pitchFamily="2" charset="-122"/>
                <a:cs typeface="+mn-cs"/>
              </a:rPr>
              <a:t>超过两千五百万行代码</a:t>
            </a:r>
            <a:endParaRPr lang="zh-CN" altLang="en-US" sz="1650" kern="1200" dirty="0">
              <a:solidFill>
                <a:schemeClr val="tx1"/>
              </a:solidFill>
              <a:latin typeface="Calibri" panose="020F0502020204030204"/>
              <a:ea typeface="宋体" panose="02010600030101010101" pitchFamily="2" charset="-122"/>
              <a:cs typeface="+mn-cs"/>
            </a:endParaRPr>
          </a:p>
        </p:txBody>
      </p:sp>
      <p:sp>
        <p:nvSpPr>
          <p:cNvPr id="9" name="矩形 8"/>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sp>
        <p:nvSpPr>
          <p:cNvPr id="10"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Tree>
  </p:cSld>
  <p:clrMapOvr>
    <a:masterClrMapping/>
  </p:clrMapOvr>
  <p:transition spd="med" advTm="37115"/>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38" y="472520"/>
            <a:ext cx="3511329" cy="391085"/>
          </a:xfrm>
          <a:ln w="12700">
            <a:miter lim="400000"/>
          </a:ln>
        </p:spPr>
        <p:txBody>
          <a:bodyPr lIns="19050" tIns="19050" rIns="19050" bIns="19050" anchor="ctr">
            <a:normAutofit fontScale="90000"/>
          </a:bodyPr>
          <a:lstStyle/>
          <a:p>
            <a:r>
              <a:rPr lang="zh-CN" altLang="en-US" dirty="0"/>
              <a:t>软件危机 </a:t>
            </a:r>
            <a:endParaRPr lang="zh-CN" altLang="en-US" dirty="0"/>
          </a:p>
        </p:txBody>
      </p:sp>
      <p:pic>
        <p:nvPicPr>
          <p:cNvPr id="1026" name="Picture 2" descr="https://ss2.bdstatic.com/70cFvnSh_Q1YnxGkpoWK1HF6hhy/it/u=1129671199,1502690287&amp;fm=26&amp;gp=0.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25500" y="1388745"/>
            <a:ext cx="2033905" cy="2567940"/>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
        <p:nvSpPr>
          <p:cNvPr id="3" name="矩形 2"/>
          <p:cNvSpPr/>
          <p:nvPr>
            <p:custDataLst>
              <p:tags r:id="rId2"/>
            </p:custDataLst>
          </p:nvPr>
        </p:nvSpPr>
        <p:spPr>
          <a:xfrm>
            <a:off x="3265771" y="2594095"/>
            <a:ext cx="4704080" cy="398780"/>
          </a:xfrm>
          <a:prstGeom prst="rect">
            <a:avLst/>
          </a:prstGeom>
        </p:spPr>
        <p:txBody>
          <a:bodyPr wrap="none">
            <a:spAutoFit/>
          </a:bodyPr>
          <a:p>
            <a:pPr marL="457200" indent="-457200" algn="l" defTabSz="914400" hangingPunct="1">
              <a:buFont typeface="Wingdings" panose="05000000000000000000" charset="0"/>
              <a:buChar char="Ø"/>
            </a:pPr>
            <a:r>
              <a:rPr lang="zh-CN" altLang="en-US" sz="2000" kern="1200" dirty="0">
                <a:solidFill>
                  <a:schemeClr val="tx1"/>
                </a:solidFill>
                <a:latin typeface="Calibri" panose="020F0502020204030204"/>
                <a:ea typeface="宋体" panose="02010600030101010101" pitchFamily="2" charset="-122"/>
                <a:cs typeface="+mn-cs"/>
              </a:rPr>
              <a:t>软件生产效率很难有大幅度的提高。</a:t>
            </a:r>
            <a:endParaRPr lang="zh-CN" altLang="en-US" sz="2000" kern="1200" dirty="0">
              <a:solidFill>
                <a:schemeClr val="tx1"/>
              </a:solidFill>
              <a:latin typeface="Calibri" panose="020F0502020204030204"/>
              <a:ea typeface="宋体" panose="02010600030101010101" pitchFamily="2" charset="-122"/>
              <a:cs typeface="+mn-cs"/>
            </a:endParaRPr>
          </a:p>
        </p:txBody>
      </p:sp>
      <p:sp>
        <p:nvSpPr>
          <p:cNvPr id="8" name="矩形 7"/>
          <p:cNvSpPr/>
          <p:nvPr>
            <p:custDataLst>
              <p:tags r:id="rId3"/>
            </p:custDataLst>
          </p:nvPr>
        </p:nvSpPr>
        <p:spPr>
          <a:xfrm>
            <a:off x="3265771" y="1853625"/>
            <a:ext cx="5466080" cy="398780"/>
          </a:xfrm>
          <a:prstGeom prst="rect">
            <a:avLst/>
          </a:prstGeom>
        </p:spPr>
        <p:txBody>
          <a:bodyPr wrap="none">
            <a:spAutoFit/>
          </a:bodyPr>
          <a:p>
            <a:pPr marL="457200" indent="-457200" algn="l" defTabSz="914400" hangingPunct="1">
              <a:buFont typeface="Wingdings" panose="05000000000000000000" charset="0"/>
              <a:buChar char="Ø"/>
            </a:pPr>
            <a:r>
              <a:rPr lang="zh-CN" altLang="en-US" sz="2000" kern="1200" dirty="0">
                <a:solidFill>
                  <a:schemeClr val="tx1"/>
                </a:solidFill>
                <a:latin typeface="Calibri" panose="020F0502020204030204"/>
                <a:ea typeface="宋体" panose="02010600030101010101" pitchFamily="2" charset="-122"/>
                <a:cs typeface="+mn-cs"/>
              </a:rPr>
              <a:t>人海战术无助于解决软件的规模增长问题。</a:t>
            </a:r>
            <a:endParaRPr lang="zh-CN" altLang="en-US" sz="2000" kern="1200" dirty="0">
              <a:solidFill>
                <a:schemeClr val="tx1"/>
              </a:solidFill>
              <a:latin typeface="Calibri" panose="020F0502020204030204"/>
              <a:ea typeface="宋体" panose="02010600030101010101" pitchFamily="2" charset="-122"/>
              <a:cs typeface="+mn-cs"/>
            </a:endParaRPr>
          </a:p>
        </p:txBody>
      </p:sp>
      <p:grpSp>
        <p:nvGrpSpPr>
          <p:cNvPr id="23" name="组合 22"/>
          <p:cNvGrpSpPr/>
          <p:nvPr/>
        </p:nvGrpSpPr>
        <p:grpSpPr>
          <a:xfrm>
            <a:off x="4520565" y="3408680"/>
            <a:ext cx="4235450" cy="3046095"/>
            <a:chOff x="1543" y="6347"/>
            <a:chExt cx="6670" cy="4797"/>
          </a:xfrm>
        </p:grpSpPr>
        <p:sp>
          <p:nvSpPr>
            <p:cNvPr id="7" name="矩形 6"/>
            <p:cNvSpPr/>
            <p:nvPr/>
          </p:nvSpPr>
          <p:spPr>
            <a:xfrm>
              <a:off x="6426" y="9014"/>
              <a:ext cx="1368" cy="471"/>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pic>
          <p:nvPicPr>
            <p:cNvPr id="16" name="图片 15"/>
            <p:cNvPicPr>
              <a:picLocks noChangeAspect="1"/>
            </p:cNvPicPr>
            <p:nvPr>
              <p:custDataLst>
                <p:tags r:id="rId4"/>
              </p:custDataLst>
            </p:nvPr>
          </p:nvPicPr>
          <p:blipFill>
            <a:blip r:embed="rId5"/>
            <a:stretch>
              <a:fillRect/>
            </a:stretch>
          </p:blipFill>
          <p:spPr>
            <a:xfrm>
              <a:off x="2191" y="6347"/>
              <a:ext cx="6022" cy="4068"/>
            </a:xfrm>
            <a:prstGeom prst="rect">
              <a:avLst/>
            </a:prstGeom>
          </p:spPr>
        </p:pic>
        <p:sp>
          <p:nvSpPr>
            <p:cNvPr id="17" name="矩形 16"/>
            <p:cNvSpPr/>
            <p:nvPr>
              <p:custDataLst>
                <p:tags r:id="rId6"/>
              </p:custDataLst>
            </p:nvPr>
          </p:nvSpPr>
          <p:spPr>
            <a:xfrm>
              <a:off x="4174" y="10600"/>
              <a:ext cx="2057" cy="545"/>
            </a:xfrm>
            <a:prstGeom prst="rect">
              <a:avLst/>
            </a:prstGeom>
            <a:noFill/>
          </p:spPr>
          <p:txBody>
            <a:bodyPr wrap="none" lIns="34290" tIns="17145" rIns="34290" bIns="17145">
              <a:spAutoFit/>
            </a:bodyPr>
            <a:p>
              <a:pPr algn="ctr"/>
              <a:r>
                <a:rPr lang="en-US" altLang="zh-CN" sz="2025" b="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Developers</a:t>
              </a:r>
              <a:endParaRPr lang="zh-CN" altLang="en-US" sz="2025"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ndParaRPr>
            </a:p>
          </p:txBody>
        </p:sp>
        <p:sp>
          <p:nvSpPr>
            <p:cNvPr id="18" name="矩形 17"/>
            <p:cNvSpPr/>
            <p:nvPr>
              <p:custDataLst>
                <p:tags r:id="rId7"/>
              </p:custDataLst>
            </p:nvPr>
          </p:nvSpPr>
          <p:spPr>
            <a:xfrm rot="16200000">
              <a:off x="1316" y="8596"/>
              <a:ext cx="998" cy="545"/>
            </a:xfrm>
            <a:prstGeom prst="rect">
              <a:avLst/>
            </a:prstGeom>
            <a:noFill/>
          </p:spPr>
          <p:txBody>
            <a:bodyPr wrap="none" lIns="34290" tIns="17145" rIns="34290" bIns="17145">
              <a:spAutoFit/>
            </a:bodyPr>
            <a:p>
              <a:pPr algn="ctr"/>
              <a:r>
                <a:rPr lang="en-US" altLang="zh-CN" sz="2025" b="0" dirty="0">
                  <a:ln w="0"/>
                  <a:solidFill>
                    <a:schemeClr val="tx1"/>
                  </a:solidFill>
                  <a:effectLst>
                    <a:outerShdw blurRad="38100" dist="19050" dir="2700000" algn="tl" rotWithShape="0">
                      <a:schemeClr val="dk1">
                        <a:alpha val="40000"/>
                      </a:schemeClr>
                    </a:outerShdw>
                  </a:effectLst>
                  <a:latin typeface="Cambria" panose="02040503050406030204" pitchFamily="18" charset="0"/>
                  <a:ea typeface="Cambria" panose="02040503050406030204" pitchFamily="18" charset="0"/>
                </a:rPr>
                <a:t>Time</a:t>
              </a:r>
              <a:endParaRPr lang="zh-CN" altLang="en-US" sz="2025" b="0" cap="none" spc="0" dirty="0">
                <a:ln w="0"/>
                <a:solidFill>
                  <a:schemeClr val="tx1"/>
                </a:solidFill>
                <a:effectLst>
                  <a:outerShdw blurRad="38100" dist="19050" dir="2700000" algn="tl" rotWithShape="0">
                    <a:schemeClr val="dk1">
                      <a:alpha val="40000"/>
                    </a:schemeClr>
                  </a:outerShdw>
                </a:effectLst>
                <a:latin typeface="Cambria" panose="02040503050406030204" pitchFamily="18" charset="0"/>
              </a:endParaRPr>
            </a:p>
          </p:txBody>
        </p:sp>
        <p:sp>
          <p:nvSpPr>
            <p:cNvPr id="19" name="任意多边形 18"/>
            <p:cNvSpPr/>
            <p:nvPr>
              <p:custDataLst>
                <p:tags r:id="rId8"/>
              </p:custDataLst>
            </p:nvPr>
          </p:nvSpPr>
          <p:spPr>
            <a:xfrm>
              <a:off x="2595" y="6663"/>
              <a:ext cx="4942" cy="1953"/>
            </a:xfrm>
            <a:custGeom>
              <a:avLst/>
              <a:gdLst>
                <a:gd name="connsiteX0" fmla="*/ 0 w 8367648"/>
                <a:gd name="connsiteY0" fmla="*/ 0 h 3306374"/>
                <a:gd name="connsiteX1" fmla="*/ 6056 w 8367648"/>
                <a:gd name="connsiteY1" fmla="*/ 30278 h 3306374"/>
                <a:gd name="connsiteX2" fmla="*/ 18167 w 8367648"/>
                <a:gd name="connsiteY2" fmla="*/ 42390 h 3306374"/>
                <a:gd name="connsiteX3" fmla="*/ 30278 w 8367648"/>
                <a:gd name="connsiteY3" fmla="*/ 127168 h 3306374"/>
                <a:gd name="connsiteX4" fmla="*/ 66612 w 8367648"/>
                <a:gd name="connsiteY4" fmla="*/ 387560 h 3306374"/>
                <a:gd name="connsiteX5" fmla="*/ 78723 w 8367648"/>
                <a:gd name="connsiteY5" fmla="*/ 423894 h 3306374"/>
                <a:gd name="connsiteX6" fmla="*/ 90835 w 8367648"/>
                <a:gd name="connsiteY6" fmla="*/ 502617 h 3306374"/>
                <a:gd name="connsiteX7" fmla="*/ 133224 w 8367648"/>
                <a:gd name="connsiteY7" fmla="*/ 599507 h 3306374"/>
                <a:gd name="connsiteX8" fmla="*/ 145335 w 8367648"/>
                <a:gd name="connsiteY8" fmla="*/ 635841 h 3306374"/>
                <a:gd name="connsiteX9" fmla="*/ 157446 w 8367648"/>
                <a:gd name="connsiteY9" fmla="*/ 678231 h 3306374"/>
                <a:gd name="connsiteX10" fmla="*/ 181669 w 8367648"/>
                <a:gd name="connsiteY10" fmla="*/ 726676 h 3306374"/>
                <a:gd name="connsiteX11" fmla="*/ 205891 w 8367648"/>
                <a:gd name="connsiteY11" fmla="*/ 799343 h 3306374"/>
                <a:gd name="connsiteX12" fmla="*/ 218003 w 8367648"/>
                <a:gd name="connsiteY12" fmla="*/ 835677 h 3306374"/>
                <a:gd name="connsiteX13" fmla="*/ 230114 w 8367648"/>
                <a:gd name="connsiteY13" fmla="*/ 859899 h 3306374"/>
                <a:gd name="connsiteX14" fmla="*/ 242225 w 8367648"/>
                <a:gd name="connsiteY14" fmla="*/ 914400 h 3306374"/>
                <a:gd name="connsiteX15" fmla="*/ 254337 w 8367648"/>
                <a:gd name="connsiteY15" fmla="*/ 926511 h 3306374"/>
                <a:gd name="connsiteX16" fmla="*/ 266448 w 8367648"/>
                <a:gd name="connsiteY16" fmla="*/ 974956 h 3306374"/>
                <a:gd name="connsiteX17" fmla="*/ 278559 w 8367648"/>
                <a:gd name="connsiteY17" fmla="*/ 1011290 h 3306374"/>
                <a:gd name="connsiteX18" fmla="*/ 290670 w 8367648"/>
                <a:gd name="connsiteY18" fmla="*/ 1059735 h 3306374"/>
                <a:gd name="connsiteX19" fmla="*/ 314893 w 8367648"/>
                <a:gd name="connsiteY19" fmla="*/ 1108180 h 3306374"/>
                <a:gd name="connsiteX20" fmla="*/ 327004 w 8367648"/>
                <a:gd name="connsiteY20" fmla="*/ 1156625 h 3306374"/>
                <a:gd name="connsiteX21" fmla="*/ 339115 w 8367648"/>
                <a:gd name="connsiteY21" fmla="*/ 1174792 h 3306374"/>
                <a:gd name="connsiteX22" fmla="*/ 351227 w 8367648"/>
                <a:gd name="connsiteY22" fmla="*/ 1211126 h 3306374"/>
                <a:gd name="connsiteX23" fmla="*/ 369393 w 8367648"/>
                <a:gd name="connsiteY23" fmla="*/ 1247460 h 3306374"/>
                <a:gd name="connsiteX24" fmla="*/ 381505 w 8367648"/>
                <a:gd name="connsiteY24" fmla="*/ 1295905 h 3306374"/>
                <a:gd name="connsiteX25" fmla="*/ 442061 w 8367648"/>
                <a:gd name="connsiteY25" fmla="*/ 1417017 h 3306374"/>
                <a:gd name="connsiteX26" fmla="*/ 472339 w 8367648"/>
                <a:gd name="connsiteY26" fmla="*/ 1477574 h 3306374"/>
                <a:gd name="connsiteX27" fmla="*/ 484450 w 8367648"/>
                <a:gd name="connsiteY27" fmla="*/ 1501796 h 3306374"/>
                <a:gd name="connsiteX28" fmla="*/ 496562 w 8367648"/>
                <a:gd name="connsiteY28" fmla="*/ 1538130 h 3306374"/>
                <a:gd name="connsiteX29" fmla="*/ 545007 w 8367648"/>
                <a:gd name="connsiteY29" fmla="*/ 1616853 h 3306374"/>
                <a:gd name="connsiteX30" fmla="*/ 557118 w 8367648"/>
                <a:gd name="connsiteY30" fmla="*/ 1695576 h 3306374"/>
                <a:gd name="connsiteX31" fmla="*/ 581341 w 8367648"/>
                <a:gd name="connsiteY31" fmla="*/ 1719799 h 3306374"/>
                <a:gd name="connsiteX32" fmla="*/ 605563 w 8367648"/>
                <a:gd name="connsiteY32" fmla="*/ 1768244 h 3306374"/>
                <a:gd name="connsiteX33" fmla="*/ 623730 w 8367648"/>
                <a:gd name="connsiteY33" fmla="*/ 1798522 h 3306374"/>
                <a:gd name="connsiteX34" fmla="*/ 660064 w 8367648"/>
                <a:gd name="connsiteY34" fmla="*/ 1865134 h 3306374"/>
                <a:gd name="connsiteX35" fmla="*/ 684286 w 8367648"/>
                <a:gd name="connsiteY35" fmla="*/ 1913579 h 3306374"/>
                <a:gd name="connsiteX36" fmla="*/ 696397 w 8367648"/>
                <a:gd name="connsiteY36" fmla="*/ 1949913 h 3306374"/>
                <a:gd name="connsiteX37" fmla="*/ 720620 w 8367648"/>
                <a:gd name="connsiteY37" fmla="*/ 1998358 h 3306374"/>
                <a:gd name="connsiteX38" fmla="*/ 793288 w 8367648"/>
                <a:gd name="connsiteY38" fmla="*/ 2186082 h 3306374"/>
                <a:gd name="connsiteX39" fmla="*/ 805399 w 8367648"/>
                <a:gd name="connsiteY39" fmla="*/ 2210305 h 3306374"/>
                <a:gd name="connsiteX40" fmla="*/ 817510 w 8367648"/>
                <a:gd name="connsiteY40" fmla="*/ 2252694 h 3306374"/>
                <a:gd name="connsiteX41" fmla="*/ 835677 w 8367648"/>
                <a:gd name="connsiteY41" fmla="*/ 2276917 h 3306374"/>
                <a:gd name="connsiteX42" fmla="*/ 847788 w 8367648"/>
                <a:gd name="connsiteY42" fmla="*/ 2313250 h 3306374"/>
                <a:gd name="connsiteX43" fmla="*/ 908344 w 8367648"/>
                <a:gd name="connsiteY43" fmla="*/ 2373807 h 3306374"/>
                <a:gd name="connsiteX44" fmla="*/ 932567 w 8367648"/>
                <a:gd name="connsiteY44" fmla="*/ 2410141 h 3306374"/>
                <a:gd name="connsiteX45" fmla="*/ 944678 w 8367648"/>
                <a:gd name="connsiteY45" fmla="*/ 2452530 h 3306374"/>
                <a:gd name="connsiteX46" fmla="*/ 956790 w 8367648"/>
                <a:gd name="connsiteY46" fmla="*/ 2464641 h 3306374"/>
                <a:gd name="connsiteX47" fmla="*/ 981012 w 8367648"/>
                <a:gd name="connsiteY47" fmla="*/ 2500975 h 3306374"/>
                <a:gd name="connsiteX48" fmla="*/ 993123 w 8367648"/>
                <a:gd name="connsiteY48" fmla="*/ 2525197 h 3306374"/>
                <a:gd name="connsiteX49" fmla="*/ 1029457 w 8367648"/>
                <a:gd name="connsiteY49" fmla="*/ 2561531 h 3306374"/>
                <a:gd name="connsiteX50" fmla="*/ 1096069 w 8367648"/>
                <a:gd name="connsiteY50" fmla="*/ 2652366 h 3306374"/>
                <a:gd name="connsiteX51" fmla="*/ 1120291 w 8367648"/>
                <a:gd name="connsiteY51" fmla="*/ 2664477 h 3306374"/>
                <a:gd name="connsiteX52" fmla="*/ 1132403 w 8367648"/>
                <a:gd name="connsiteY52" fmla="*/ 2676588 h 3306374"/>
                <a:gd name="connsiteX53" fmla="*/ 1168737 w 8367648"/>
                <a:gd name="connsiteY53" fmla="*/ 2700811 h 3306374"/>
                <a:gd name="connsiteX54" fmla="*/ 1247460 w 8367648"/>
                <a:gd name="connsiteY54" fmla="*/ 2773478 h 3306374"/>
                <a:gd name="connsiteX55" fmla="*/ 1283793 w 8367648"/>
                <a:gd name="connsiteY55" fmla="*/ 2809812 h 3306374"/>
                <a:gd name="connsiteX56" fmla="*/ 1295905 w 8367648"/>
                <a:gd name="connsiteY56" fmla="*/ 2821923 h 3306374"/>
                <a:gd name="connsiteX57" fmla="*/ 1308016 w 8367648"/>
                <a:gd name="connsiteY57" fmla="*/ 2840090 h 3306374"/>
                <a:gd name="connsiteX58" fmla="*/ 1332239 w 8367648"/>
                <a:gd name="connsiteY58" fmla="*/ 2852201 h 3306374"/>
                <a:gd name="connsiteX59" fmla="*/ 1344350 w 8367648"/>
                <a:gd name="connsiteY59" fmla="*/ 2876424 h 3306374"/>
                <a:gd name="connsiteX60" fmla="*/ 1380684 w 8367648"/>
                <a:gd name="connsiteY60" fmla="*/ 2900646 h 3306374"/>
                <a:gd name="connsiteX61" fmla="*/ 1429129 w 8367648"/>
                <a:gd name="connsiteY61" fmla="*/ 2924869 h 3306374"/>
                <a:gd name="connsiteX62" fmla="*/ 1483629 w 8367648"/>
                <a:gd name="connsiteY62" fmla="*/ 2961203 h 3306374"/>
                <a:gd name="connsiteX63" fmla="*/ 1519963 w 8367648"/>
                <a:gd name="connsiteY63" fmla="*/ 2985425 h 3306374"/>
                <a:gd name="connsiteX64" fmla="*/ 1592631 w 8367648"/>
                <a:gd name="connsiteY64" fmla="*/ 3021759 h 3306374"/>
                <a:gd name="connsiteX65" fmla="*/ 1683465 w 8367648"/>
                <a:gd name="connsiteY65" fmla="*/ 3076260 h 3306374"/>
                <a:gd name="connsiteX66" fmla="*/ 1816689 w 8367648"/>
                <a:gd name="connsiteY66" fmla="*/ 3130760 h 3306374"/>
                <a:gd name="connsiteX67" fmla="*/ 1828800 w 8367648"/>
                <a:gd name="connsiteY67" fmla="*/ 3142872 h 3306374"/>
                <a:gd name="connsiteX68" fmla="*/ 1919635 w 8367648"/>
                <a:gd name="connsiteY68" fmla="*/ 3167094 h 3306374"/>
                <a:gd name="connsiteX69" fmla="*/ 2028636 w 8367648"/>
                <a:gd name="connsiteY69" fmla="*/ 3215539 h 3306374"/>
                <a:gd name="connsiteX70" fmla="*/ 2077081 w 8367648"/>
                <a:gd name="connsiteY70" fmla="*/ 3227650 h 3306374"/>
                <a:gd name="connsiteX71" fmla="*/ 2125526 w 8367648"/>
                <a:gd name="connsiteY71" fmla="*/ 3245817 h 3306374"/>
                <a:gd name="connsiteX72" fmla="*/ 2301139 w 8367648"/>
                <a:gd name="connsiteY72" fmla="*/ 3270040 h 3306374"/>
                <a:gd name="connsiteX73" fmla="*/ 2367751 w 8367648"/>
                <a:gd name="connsiteY73" fmla="*/ 3282151 h 3306374"/>
                <a:gd name="connsiteX74" fmla="*/ 2422252 w 8367648"/>
                <a:gd name="connsiteY74" fmla="*/ 3294262 h 3306374"/>
                <a:gd name="connsiteX75" fmla="*/ 2585754 w 8367648"/>
                <a:gd name="connsiteY75" fmla="*/ 3306374 h 3306374"/>
                <a:gd name="connsiteX76" fmla="*/ 3621266 w 8367648"/>
                <a:gd name="connsiteY76" fmla="*/ 3300318 h 3306374"/>
                <a:gd name="connsiteX77" fmla="*/ 3657600 w 8367648"/>
                <a:gd name="connsiteY77" fmla="*/ 3288207 h 3306374"/>
                <a:gd name="connsiteX78" fmla="*/ 3833213 w 8367648"/>
                <a:gd name="connsiteY78" fmla="*/ 3257929 h 3306374"/>
                <a:gd name="connsiteX79" fmla="*/ 4033049 w 8367648"/>
                <a:gd name="connsiteY79" fmla="*/ 3191317 h 3306374"/>
                <a:gd name="connsiteX80" fmla="*/ 4093605 w 8367648"/>
                <a:gd name="connsiteY80" fmla="*/ 3161039 h 3306374"/>
                <a:gd name="connsiteX81" fmla="*/ 4251052 w 8367648"/>
                <a:gd name="connsiteY81" fmla="*/ 3112593 h 3306374"/>
                <a:gd name="connsiteX82" fmla="*/ 4287386 w 8367648"/>
                <a:gd name="connsiteY82" fmla="*/ 3100482 h 3306374"/>
                <a:gd name="connsiteX83" fmla="*/ 4372164 w 8367648"/>
                <a:gd name="connsiteY83" fmla="*/ 3076260 h 3306374"/>
                <a:gd name="connsiteX84" fmla="*/ 4438776 w 8367648"/>
                <a:gd name="connsiteY84" fmla="*/ 3045982 h 3306374"/>
                <a:gd name="connsiteX85" fmla="*/ 4535666 w 8367648"/>
                <a:gd name="connsiteY85" fmla="*/ 3021759 h 3306374"/>
                <a:gd name="connsiteX86" fmla="*/ 4596223 w 8367648"/>
                <a:gd name="connsiteY86" fmla="*/ 2997537 h 3306374"/>
                <a:gd name="connsiteX87" fmla="*/ 4644668 w 8367648"/>
                <a:gd name="connsiteY87" fmla="*/ 2985425 h 3306374"/>
                <a:gd name="connsiteX88" fmla="*/ 4741558 w 8367648"/>
                <a:gd name="connsiteY88" fmla="*/ 2955147 h 3306374"/>
                <a:gd name="connsiteX89" fmla="*/ 4874782 w 8367648"/>
                <a:gd name="connsiteY89" fmla="*/ 2924869 h 3306374"/>
                <a:gd name="connsiteX90" fmla="*/ 4941393 w 8367648"/>
                <a:gd name="connsiteY90" fmla="*/ 2900646 h 3306374"/>
                <a:gd name="connsiteX91" fmla="*/ 5092784 w 8367648"/>
                <a:gd name="connsiteY91" fmla="*/ 2864313 h 3306374"/>
                <a:gd name="connsiteX92" fmla="*/ 5201786 w 8367648"/>
                <a:gd name="connsiteY92" fmla="*/ 2797701 h 3306374"/>
                <a:gd name="connsiteX93" fmla="*/ 5407677 w 8367648"/>
                <a:gd name="connsiteY93" fmla="*/ 2682644 h 3306374"/>
                <a:gd name="connsiteX94" fmla="*/ 5480344 w 8367648"/>
                <a:gd name="connsiteY94" fmla="*/ 2628143 h 3306374"/>
                <a:gd name="connsiteX95" fmla="*/ 5546956 w 8367648"/>
                <a:gd name="connsiteY95" fmla="*/ 2591809 h 3306374"/>
                <a:gd name="connsiteX96" fmla="*/ 5559068 w 8367648"/>
                <a:gd name="connsiteY96" fmla="*/ 2567587 h 3306374"/>
                <a:gd name="connsiteX97" fmla="*/ 5789182 w 8367648"/>
                <a:gd name="connsiteY97" fmla="*/ 2385918 h 3306374"/>
                <a:gd name="connsiteX98" fmla="*/ 5886072 w 8367648"/>
                <a:gd name="connsiteY98" fmla="*/ 2307195 h 3306374"/>
                <a:gd name="connsiteX99" fmla="*/ 5995073 w 8367648"/>
                <a:gd name="connsiteY99" fmla="*/ 2192138 h 3306374"/>
                <a:gd name="connsiteX100" fmla="*/ 6116186 w 8367648"/>
                <a:gd name="connsiteY100" fmla="*/ 2077081 h 3306374"/>
                <a:gd name="connsiteX101" fmla="*/ 6182797 w 8367648"/>
                <a:gd name="connsiteY101" fmla="*/ 2022580 h 3306374"/>
                <a:gd name="connsiteX102" fmla="*/ 6358411 w 8367648"/>
                <a:gd name="connsiteY102" fmla="*/ 1853023 h 3306374"/>
                <a:gd name="connsiteX103" fmla="*/ 6394744 w 8367648"/>
                <a:gd name="connsiteY103" fmla="*/ 1804578 h 3306374"/>
                <a:gd name="connsiteX104" fmla="*/ 6497690 w 8367648"/>
                <a:gd name="connsiteY104" fmla="*/ 1731910 h 3306374"/>
                <a:gd name="connsiteX105" fmla="*/ 6564302 w 8367648"/>
                <a:gd name="connsiteY105" fmla="*/ 1641076 h 3306374"/>
                <a:gd name="connsiteX106" fmla="*/ 6606691 w 8367648"/>
                <a:gd name="connsiteY106" fmla="*/ 1574464 h 3306374"/>
                <a:gd name="connsiteX107" fmla="*/ 6721748 w 8367648"/>
                <a:gd name="connsiteY107" fmla="*/ 1477574 h 3306374"/>
                <a:gd name="connsiteX108" fmla="*/ 6745971 w 8367648"/>
                <a:gd name="connsiteY108" fmla="*/ 1441240 h 3306374"/>
                <a:gd name="connsiteX109" fmla="*/ 6848917 w 8367648"/>
                <a:gd name="connsiteY109" fmla="*/ 1314072 h 3306374"/>
                <a:gd name="connsiteX110" fmla="*/ 6861028 w 8367648"/>
                <a:gd name="connsiteY110" fmla="*/ 1289849 h 3306374"/>
                <a:gd name="connsiteX111" fmla="*/ 6885250 w 8367648"/>
                <a:gd name="connsiteY111" fmla="*/ 1265627 h 3306374"/>
                <a:gd name="connsiteX112" fmla="*/ 6909473 w 8367648"/>
                <a:gd name="connsiteY112" fmla="*/ 1223237 h 3306374"/>
                <a:gd name="connsiteX113" fmla="*/ 6921584 w 8367648"/>
                <a:gd name="connsiteY113" fmla="*/ 1186903 h 3306374"/>
                <a:gd name="connsiteX114" fmla="*/ 6957918 w 8367648"/>
                <a:gd name="connsiteY114" fmla="*/ 1150570 h 3306374"/>
                <a:gd name="connsiteX115" fmla="*/ 6982141 w 8367648"/>
                <a:gd name="connsiteY115" fmla="*/ 1114236 h 3306374"/>
                <a:gd name="connsiteX116" fmla="*/ 7139587 w 8367648"/>
                <a:gd name="connsiteY116" fmla="*/ 974956 h 3306374"/>
                <a:gd name="connsiteX117" fmla="*/ 7236477 w 8367648"/>
                <a:gd name="connsiteY117" fmla="*/ 878066 h 3306374"/>
                <a:gd name="connsiteX118" fmla="*/ 7278866 w 8367648"/>
                <a:gd name="connsiteY118" fmla="*/ 835677 h 3306374"/>
                <a:gd name="connsiteX119" fmla="*/ 7315200 w 8367648"/>
                <a:gd name="connsiteY119" fmla="*/ 811454 h 3306374"/>
                <a:gd name="connsiteX120" fmla="*/ 7351534 w 8367648"/>
                <a:gd name="connsiteY120" fmla="*/ 775121 h 3306374"/>
                <a:gd name="connsiteX121" fmla="*/ 7412090 w 8367648"/>
                <a:gd name="connsiteY121" fmla="*/ 738787 h 3306374"/>
                <a:gd name="connsiteX122" fmla="*/ 7478702 w 8367648"/>
                <a:gd name="connsiteY122" fmla="*/ 684286 h 3306374"/>
                <a:gd name="connsiteX123" fmla="*/ 7563481 w 8367648"/>
                <a:gd name="connsiteY123" fmla="*/ 623730 h 3306374"/>
                <a:gd name="connsiteX124" fmla="*/ 7642204 w 8367648"/>
                <a:gd name="connsiteY124" fmla="*/ 575285 h 3306374"/>
                <a:gd name="connsiteX125" fmla="*/ 7690649 w 8367648"/>
                <a:gd name="connsiteY125" fmla="*/ 532895 h 3306374"/>
                <a:gd name="connsiteX126" fmla="*/ 7951041 w 8367648"/>
                <a:gd name="connsiteY126" fmla="*/ 369393 h 3306374"/>
                <a:gd name="connsiteX127" fmla="*/ 7981319 w 8367648"/>
                <a:gd name="connsiteY127" fmla="*/ 345171 h 3306374"/>
                <a:gd name="connsiteX128" fmla="*/ 8041876 w 8367648"/>
                <a:gd name="connsiteY128" fmla="*/ 308837 h 3306374"/>
                <a:gd name="connsiteX129" fmla="*/ 8102432 w 8367648"/>
                <a:gd name="connsiteY129" fmla="*/ 242225 h 3306374"/>
                <a:gd name="connsiteX130" fmla="*/ 8175099 w 8367648"/>
                <a:gd name="connsiteY130" fmla="*/ 205892 h 3306374"/>
                <a:gd name="connsiteX131" fmla="*/ 8241711 w 8367648"/>
                <a:gd name="connsiteY131" fmla="*/ 157446 h 3306374"/>
                <a:gd name="connsiteX132" fmla="*/ 8290156 w 8367648"/>
                <a:gd name="connsiteY132" fmla="*/ 133224 h 3306374"/>
                <a:gd name="connsiteX133" fmla="*/ 8326490 w 8367648"/>
                <a:gd name="connsiteY133" fmla="*/ 109001 h 3306374"/>
                <a:gd name="connsiteX134" fmla="*/ 8362824 w 8367648"/>
                <a:gd name="connsiteY134" fmla="*/ 96890 h 3306374"/>
                <a:gd name="connsiteX135" fmla="*/ 8362824 w 8367648"/>
                <a:gd name="connsiteY135" fmla="*/ 139280 h 3306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8367648" h="3306374">
                  <a:moveTo>
                    <a:pt x="0" y="0"/>
                  </a:moveTo>
                  <a:cubicBezTo>
                    <a:pt x="2019" y="10093"/>
                    <a:pt x="2002" y="20818"/>
                    <a:pt x="6056" y="30278"/>
                  </a:cubicBezTo>
                  <a:cubicBezTo>
                    <a:pt x="8305" y="35526"/>
                    <a:pt x="16782" y="36851"/>
                    <a:pt x="18167" y="42390"/>
                  </a:cubicBezTo>
                  <a:cubicBezTo>
                    <a:pt x="25090" y="70084"/>
                    <a:pt x="26843" y="98829"/>
                    <a:pt x="30278" y="127168"/>
                  </a:cubicBezTo>
                  <a:cubicBezTo>
                    <a:pt x="37925" y="190254"/>
                    <a:pt x="48285" y="332577"/>
                    <a:pt x="66612" y="387560"/>
                  </a:cubicBezTo>
                  <a:lnTo>
                    <a:pt x="78723" y="423894"/>
                  </a:lnTo>
                  <a:cubicBezTo>
                    <a:pt x="82760" y="450135"/>
                    <a:pt x="84686" y="476789"/>
                    <a:pt x="90835" y="502617"/>
                  </a:cubicBezTo>
                  <a:cubicBezTo>
                    <a:pt x="109455" y="580822"/>
                    <a:pt x="107449" y="522179"/>
                    <a:pt x="133224" y="599507"/>
                  </a:cubicBezTo>
                  <a:cubicBezTo>
                    <a:pt x="137261" y="611618"/>
                    <a:pt x="141581" y="623639"/>
                    <a:pt x="145335" y="635841"/>
                  </a:cubicBezTo>
                  <a:cubicBezTo>
                    <a:pt x="149657" y="649887"/>
                    <a:pt x="151988" y="664587"/>
                    <a:pt x="157446" y="678231"/>
                  </a:cubicBezTo>
                  <a:cubicBezTo>
                    <a:pt x="164151" y="694994"/>
                    <a:pt x="175960" y="709548"/>
                    <a:pt x="181669" y="726676"/>
                  </a:cubicBezTo>
                  <a:lnTo>
                    <a:pt x="205891" y="799343"/>
                  </a:lnTo>
                  <a:cubicBezTo>
                    <a:pt x="209928" y="811454"/>
                    <a:pt x="212294" y="824258"/>
                    <a:pt x="218003" y="835677"/>
                  </a:cubicBezTo>
                  <a:lnTo>
                    <a:pt x="230114" y="859899"/>
                  </a:lnTo>
                  <a:cubicBezTo>
                    <a:pt x="234151" y="878066"/>
                    <a:pt x="235865" y="896910"/>
                    <a:pt x="242225" y="914400"/>
                  </a:cubicBezTo>
                  <a:cubicBezTo>
                    <a:pt x="244176" y="919766"/>
                    <a:pt x="252217" y="921210"/>
                    <a:pt x="254337" y="926511"/>
                  </a:cubicBezTo>
                  <a:cubicBezTo>
                    <a:pt x="260519" y="941966"/>
                    <a:pt x="261875" y="958951"/>
                    <a:pt x="266448" y="974956"/>
                  </a:cubicBezTo>
                  <a:cubicBezTo>
                    <a:pt x="269955" y="987231"/>
                    <a:pt x="275052" y="999015"/>
                    <a:pt x="278559" y="1011290"/>
                  </a:cubicBezTo>
                  <a:cubicBezTo>
                    <a:pt x="283132" y="1027295"/>
                    <a:pt x="284825" y="1044150"/>
                    <a:pt x="290670" y="1059735"/>
                  </a:cubicBezTo>
                  <a:cubicBezTo>
                    <a:pt x="297009" y="1076640"/>
                    <a:pt x="314893" y="1108180"/>
                    <a:pt x="314893" y="1108180"/>
                  </a:cubicBezTo>
                  <a:cubicBezTo>
                    <a:pt x="318930" y="1124328"/>
                    <a:pt x="321316" y="1140982"/>
                    <a:pt x="327004" y="1156625"/>
                  </a:cubicBezTo>
                  <a:cubicBezTo>
                    <a:pt x="329491" y="1163465"/>
                    <a:pt x="336159" y="1168141"/>
                    <a:pt x="339115" y="1174792"/>
                  </a:cubicBezTo>
                  <a:cubicBezTo>
                    <a:pt x="344300" y="1186458"/>
                    <a:pt x="346317" y="1199341"/>
                    <a:pt x="351227" y="1211126"/>
                  </a:cubicBezTo>
                  <a:cubicBezTo>
                    <a:pt x="356435" y="1223625"/>
                    <a:pt x="364839" y="1234708"/>
                    <a:pt x="369393" y="1247460"/>
                  </a:cubicBezTo>
                  <a:cubicBezTo>
                    <a:pt x="374991" y="1263136"/>
                    <a:pt x="374948" y="1280606"/>
                    <a:pt x="381505" y="1295905"/>
                  </a:cubicBezTo>
                  <a:cubicBezTo>
                    <a:pt x="399285" y="1337391"/>
                    <a:pt x="421876" y="1376646"/>
                    <a:pt x="442061" y="1417017"/>
                  </a:cubicBezTo>
                  <a:lnTo>
                    <a:pt x="472339" y="1477574"/>
                  </a:lnTo>
                  <a:cubicBezTo>
                    <a:pt x="476376" y="1485648"/>
                    <a:pt x="481595" y="1493232"/>
                    <a:pt x="484450" y="1501796"/>
                  </a:cubicBezTo>
                  <a:cubicBezTo>
                    <a:pt x="488487" y="1513907"/>
                    <a:pt x="491126" y="1526579"/>
                    <a:pt x="496562" y="1538130"/>
                  </a:cubicBezTo>
                  <a:cubicBezTo>
                    <a:pt x="525502" y="1599629"/>
                    <a:pt x="517296" y="1589144"/>
                    <a:pt x="545007" y="1616853"/>
                  </a:cubicBezTo>
                  <a:cubicBezTo>
                    <a:pt x="549044" y="1643094"/>
                    <a:pt x="548282" y="1670540"/>
                    <a:pt x="557118" y="1695576"/>
                  </a:cubicBezTo>
                  <a:cubicBezTo>
                    <a:pt x="560918" y="1706344"/>
                    <a:pt x="581341" y="1719799"/>
                    <a:pt x="581341" y="1719799"/>
                  </a:cubicBezTo>
                  <a:cubicBezTo>
                    <a:pt x="589415" y="1735947"/>
                    <a:pt x="597004" y="1752348"/>
                    <a:pt x="605563" y="1768244"/>
                  </a:cubicBezTo>
                  <a:cubicBezTo>
                    <a:pt x="611143" y="1778607"/>
                    <a:pt x="618466" y="1787995"/>
                    <a:pt x="623730" y="1798522"/>
                  </a:cubicBezTo>
                  <a:cubicBezTo>
                    <a:pt x="656906" y="1864875"/>
                    <a:pt x="631988" y="1837061"/>
                    <a:pt x="660064" y="1865134"/>
                  </a:cubicBezTo>
                  <a:cubicBezTo>
                    <a:pt x="668138" y="1881282"/>
                    <a:pt x="678577" y="1896451"/>
                    <a:pt x="684286" y="1913579"/>
                  </a:cubicBezTo>
                  <a:cubicBezTo>
                    <a:pt x="688323" y="1925690"/>
                    <a:pt x="691368" y="1938179"/>
                    <a:pt x="696397" y="1949913"/>
                  </a:cubicBezTo>
                  <a:cubicBezTo>
                    <a:pt x="703509" y="1966508"/>
                    <a:pt x="715183" y="1981142"/>
                    <a:pt x="720620" y="1998358"/>
                  </a:cubicBezTo>
                  <a:cubicBezTo>
                    <a:pt x="765111" y="2139245"/>
                    <a:pt x="738966" y="2077438"/>
                    <a:pt x="793288" y="2186082"/>
                  </a:cubicBezTo>
                  <a:cubicBezTo>
                    <a:pt x="797325" y="2194156"/>
                    <a:pt x="802919" y="2201625"/>
                    <a:pt x="805399" y="2210305"/>
                  </a:cubicBezTo>
                  <a:cubicBezTo>
                    <a:pt x="809436" y="2224435"/>
                    <a:pt x="811429" y="2239316"/>
                    <a:pt x="817510" y="2252694"/>
                  </a:cubicBezTo>
                  <a:cubicBezTo>
                    <a:pt x="821686" y="2261882"/>
                    <a:pt x="829621" y="2268843"/>
                    <a:pt x="835677" y="2276917"/>
                  </a:cubicBezTo>
                  <a:cubicBezTo>
                    <a:pt x="839714" y="2289028"/>
                    <a:pt x="840128" y="2303037"/>
                    <a:pt x="847788" y="2313250"/>
                  </a:cubicBezTo>
                  <a:cubicBezTo>
                    <a:pt x="864916" y="2336087"/>
                    <a:pt x="892509" y="2350055"/>
                    <a:pt x="908344" y="2373807"/>
                  </a:cubicBezTo>
                  <a:lnTo>
                    <a:pt x="932567" y="2410141"/>
                  </a:lnTo>
                  <a:cubicBezTo>
                    <a:pt x="936604" y="2424271"/>
                    <a:pt x="938710" y="2439102"/>
                    <a:pt x="944678" y="2452530"/>
                  </a:cubicBezTo>
                  <a:cubicBezTo>
                    <a:pt x="946997" y="2457747"/>
                    <a:pt x="953364" y="2460073"/>
                    <a:pt x="956790" y="2464641"/>
                  </a:cubicBezTo>
                  <a:cubicBezTo>
                    <a:pt x="965524" y="2476286"/>
                    <a:pt x="973523" y="2488493"/>
                    <a:pt x="981012" y="2500975"/>
                  </a:cubicBezTo>
                  <a:cubicBezTo>
                    <a:pt x="985656" y="2508716"/>
                    <a:pt x="987484" y="2518148"/>
                    <a:pt x="993123" y="2525197"/>
                  </a:cubicBezTo>
                  <a:cubicBezTo>
                    <a:pt x="1003823" y="2538572"/>
                    <a:pt x="1021139" y="2546558"/>
                    <a:pt x="1029457" y="2561531"/>
                  </a:cubicBezTo>
                  <a:cubicBezTo>
                    <a:pt x="1055670" y="2608715"/>
                    <a:pt x="1055245" y="2619707"/>
                    <a:pt x="1096069" y="2652366"/>
                  </a:cubicBezTo>
                  <a:cubicBezTo>
                    <a:pt x="1103118" y="2658005"/>
                    <a:pt x="1112780" y="2659470"/>
                    <a:pt x="1120291" y="2664477"/>
                  </a:cubicBezTo>
                  <a:cubicBezTo>
                    <a:pt x="1125042" y="2667644"/>
                    <a:pt x="1127652" y="2673421"/>
                    <a:pt x="1132403" y="2676588"/>
                  </a:cubicBezTo>
                  <a:cubicBezTo>
                    <a:pt x="1150053" y="2688354"/>
                    <a:pt x="1157629" y="2684149"/>
                    <a:pt x="1168737" y="2700811"/>
                  </a:cubicBezTo>
                  <a:cubicBezTo>
                    <a:pt x="1214613" y="2769624"/>
                    <a:pt x="1108197" y="2658789"/>
                    <a:pt x="1247460" y="2773478"/>
                  </a:cubicBezTo>
                  <a:cubicBezTo>
                    <a:pt x="1260681" y="2784366"/>
                    <a:pt x="1271682" y="2797701"/>
                    <a:pt x="1283793" y="2809812"/>
                  </a:cubicBezTo>
                  <a:cubicBezTo>
                    <a:pt x="1287830" y="2813849"/>
                    <a:pt x="1292738" y="2817172"/>
                    <a:pt x="1295905" y="2821923"/>
                  </a:cubicBezTo>
                  <a:cubicBezTo>
                    <a:pt x="1299942" y="2827979"/>
                    <a:pt x="1302425" y="2835431"/>
                    <a:pt x="1308016" y="2840090"/>
                  </a:cubicBezTo>
                  <a:cubicBezTo>
                    <a:pt x="1314951" y="2845869"/>
                    <a:pt x="1324165" y="2848164"/>
                    <a:pt x="1332239" y="2852201"/>
                  </a:cubicBezTo>
                  <a:cubicBezTo>
                    <a:pt x="1336276" y="2860275"/>
                    <a:pt x="1337967" y="2870041"/>
                    <a:pt x="1344350" y="2876424"/>
                  </a:cubicBezTo>
                  <a:cubicBezTo>
                    <a:pt x="1354643" y="2886717"/>
                    <a:pt x="1369039" y="2891912"/>
                    <a:pt x="1380684" y="2900646"/>
                  </a:cubicBezTo>
                  <a:cubicBezTo>
                    <a:pt x="1414508" y="2926014"/>
                    <a:pt x="1359012" y="2901497"/>
                    <a:pt x="1429129" y="2924869"/>
                  </a:cubicBezTo>
                  <a:lnTo>
                    <a:pt x="1483629" y="2961203"/>
                  </a:lnTo>
                  <a:cubicBezTo>
                    <a:pt x="1495740" y="2969277"/>
                    <a:pt x="1506944" y="2978915"/>
                    <a:pt x="1519963" y="2985425"/>
                  </a:cubicBezTo>
                  <a:lnTo>
                    <a:pt x="1592631" y="3021759"/>
                  </a:lnTo>
                  <a:cubicBezTo>
                    <a:pt x="1619883" y="3062638"/>
                    <a:pt x="1601669" y="3042178"/>
                    <a:pt x="1683465" y="3076260"/>
                  </a:cubicBezTo>
                  <a:cubicBezTo>
                    <a:pt x="1898365" y="3165801"/>
                    <a:pt x="1599150" y="3031879"/>
                    <a:pt x="1816689" y="3130760"/>
                  </a:cubicBezTo>
                  <a:cubicBezTo>
                    <a:pt x="1820726" y="3134797"/>
                    <a:pt x="1823693" y="3140319"/>
                    <a:pt x="1828800" y="3142872"/>
                  </a:cubicBezTo>
                  <a:cubicBezTo>
                    <a:pt x="1850394" y="3153669"/>
                    <a:pt x="1899896" y="3162708"/>
                    <a:pt x="1919635" y="3167094"/>
                  </a:cubicBezTo>
                  <a:cubicBezTo>
                    <a:pt x="1961843" y="3188199"/>
                    <a:pt x="1982241" y="3200074"/>
                    <a:pt x="2028636" y="3215539"/>
                  </a:cubicBezTo>
                  <a:cubicBezTo>
                    <a:pt x="2044427" y="3220803"/>
                    <a:pt x="2061193" y="3222685"/>
                    <a:pt x="2077081" y="3227650"/>
                  </a:cubicBezTo>
                  <a:cubicBezTo>
                    <a:pt x="2093542" y="3232794"/>
                    <a:pt x="2108580" y="3242611"/>
                    <a:pt x="2125526" y="3245817"/>
                  </a:cubicBezTo>
                  <a:cubicBezTo>
                    <a:pt x="2183588" y="3256802"/>
                    <a:pt x="2243000" y="3259470"/>
                    <a:pt x="2301139" y="3270040"/>
                  </a:cubicBezTo>
                  <a:lnTo>
                    <a:pt x="2367751" y="3282151"/>
                  </a:lnTo>
                  <a:cubicBezTo>
                    <a:pt x="2386000" y="3285801"/>
                    <a:pt x="2403756" y="3292207"/>
                    <a:pt x="2422252" y="3294262"/>
                  </a:cubicBezTo>
                  <a:cubicBezTo>
                    <a:pt x="2476568" y="3300297"/>
                    <a:pt x="2531253" y="3302337"/>
                    <a:pt x="2585754" y="3306374"/>
                  </a:cubicBezTo>
                  <a:lnTo>
                    <a:pt x="3621266" y="3300318"/>
                  </a:lnTo>
                  <a:cubicBezTo>
                    <a:pt x="3634031" y="3300102"/>
                    <a:pt x="3645081" y="3290711"/>
                    <a:pt x="3657600" y="3288207"/>
                  </a:cubicBezTo>
                  <a:cubicBezTo>
                    <a:pt x="3715848" y="3276558"/>
                    <a:pt x="3775391" y="3271534"/>
                    <a:pt x="3833213" y="3257929"/>
                  </a:cubicBezTo>
                  <a:cubicBezTo>
                    <a:pt x="3848986" y="3254218"/>
                    <a:pt x="3993601" y="3208223"/>
                    <a:pt x="4033049" y="3191317"/>
                  </a:cubicBezTo>
                  <a:cubicBezTo>
                    <a:pt x="4053792" y="3182427"/>
                    <a:pt x="4072379" y="3168704"/>
                    <a:pt x="4093605" y="3161039"/>
                  </a:cubicBezTo>
                  <a:cubicBezTo>
                    <a:pt x="4145251" y="3142389"/>
                    <a:pt x="4198959" y="3129957"/>
                    <a:pt x="4251052" y="3112593"/>
                  </a:cubicBezTo>
                  <a:cubicBezTo>
                    <a:pt x="4263163" y="3108556"/>
                    <a:pt x="4275111" y="3103989"/>
                    <a:pt x="4287386" y="3100482"/>
                  </a:cubicBezTo>
                  <a:cubicBezTo>
                    <a:pt x="4323164" y="3090260"/>
                    <a:pt x="4339253" y="3089811"/>
                    <a:pt x="4372164" y="3076260"/>
                  </a:cubicBezTo>
                  <a:cubicBezTo>
                    <a:pt x="4394717" y="3066973"/>
                    <a:pt x="4415637" y="3053695"/>
                    <a:pt x="4438776" y="3045982"/>
                  </a:cubicBezTo>
                  <a:cubicBezTo>
                    <a:pt x="4470358" y="3035455"/>
                    <a:pt x="4503847" y="3031549"/>
                    <a:pt x="4535666" y="3021759"/>
                  </a:cubicBezTo>
                  <a:cubicBezTo>
                    <a:pt x="4556445" y="3015365"/>
                    <a:pt x="4575598" y="3004412"/>
                    <a:pt x="4596223" y="2997537"/>
                  </a:cubicBezTo>
                  <a:cubicBezTo>
                    <a:pt x="4612014" y="2992273"/>
                    <a:pt x="4628688" y="2990086"/>
                    <a:pt x="4644668" y="2985425"/>
                  </a:cubicBezTo>
                  <a:cubicBezTo>
                    <a:pt x="4677151" y="2975951"/>
                    <a:pt x="4708835" y="2963758"/>
                    <a:pt x="4741558" y="2955147"/>
                  </a:cubicBezTo>
                  <a:cubicBezTo>
                    <a:pt x="4785599" y="2943557"/>
                    <a:pt x="4830846" y="2936852"/>
                    <a:pt x="4874782" y="2924869"/>
                  </a:cubicBezTo>
                  <a:cubicBezTo>
                    <a:pt x="4897576" y="2918652"/>
                    <a:pt x="4918565" y="2906734"/>
                    <a:pt x="4941393" y="2900646"/>
                  </a:cubicBezTo>
                  <a:cubicBezTo>
                    <a:pt x="5009786" y="2882408"/>
                    <a:pt x="5038537" y="2886012"/>
                    <a:pt x="5092784" y="2864313"/>
                  </a:cubicBezTo>
                  <a:cubicBezTo>
                    <a:pt x="5125646" y="2851168"/>
                    <a:pt x="5189087" y="2805013"/>
                    <a:pt x="5201786" y="2797701"/>
                  </a:cubicBezTo>
                  <a:cubicBezTo>
                    <a:pt x="5446024" y="2657079"/>
                    <a:pt x="5199888" y="2811274"/>
                    <a:pt x="5407677" y="2682644"/>
                  </a:cubicBezTo>
                  <a:cubicBezTo>
                    <a:pt x="5664716" y="2523526"/>
                    <a:pt x="5207999" y="2804368"/>
                    <a:pt x="5480344" y="2628143"/>
                  </a:cubicBezTo>
                  <a:cubicBezTo>
                    <a:pt x="5501579" y="2614403"/>
                    <a:pt x="5524752" y="2603920"/>
                    <a:pt x="5546956" y="2591809"/>
                  </a:cubicBezTo>
                  <a:cubicBezTo>
                    <a:pt x="5550993" y="2583735"/>
                    <a:pt x="5552425" y="2573699"/>
                    <a:pt x="5559068" y="2567587"/>
                  </a:cubicBezTo>
                  <a:cubicBezTo>
                    <a:pt x="5681602" y="2454856"/>
                    <a:pt x="5678276" y="2471780"/>
                    <a:pt x="5789182" y="2385918"/>
                  </a:cubicBezTo>
                  <a:cubicBezTo>
                    <a:pt x="5822087" y="2360444"/>
                    <a:pt x="5854755" y="2334598"/>
                    <a:pt x="5886072" y="2307195"/>
                  </a:cubicBezTo>
                  <a:cubicBezTo>
                    <a:pt x="5932296" y="2266749"/>
                    <a:pt x="5949954" y="2237257"/>
                    <a:pt x="5995073" y="2192138"/>
                  </a:cubicBezTo>
                  <a:cubicBezTo>
                    <a:pt x="6034448" y="2152763"/>
                    <a:pt x="6073089" y="2112343"/>
                    <a:pt x="6116186" y="2077081"/>
                  </a:cubicBezTo>
                  <a:cubicBezTo>
                    <a:pt x="6138390" y="2058914"/>
                    <a:pt x="6161737" y="2042061"/>
                    <a:pt x="6182797" y="2022580"/>
                  </a:cubicBezTo>
                  <a:cubicBezTo>
                    <a:pt x="6242531" y="1967326"/>
                    <a:pt x="6309590" y="1918120"/>
                    <a:pt x="6358411" y="1853023"/>
                  </a:cubicBezTo>
                  <a:cubicBezTo>
                    <a:pt x="6370522" y="1836875"/>
                    <a:pt x="6379512" y="1817823"/>
                    <a:pt x="6394744" y="1804578"/>
                  </a:cubicBezTo>
                  <a:cubicBezTo>
                    <a:pt x="6426440" y="1777016"/>
                    <a:pt x="6467454" y="1761066"/>
                    <a:pt x="6497690" y="1731910"/>
                  </a:cubicBezTo>
                  <a:cubicBezTo>
                    <a:pt x="6524718" y="1705847"/>
                    <a:pt x="6542930" y="1671947"/>
                    <a:pt x="6564302" y="1641076"/>
                  </a:cubicBezTo>
                  <a:cubicBezTo>
                    <a:pt x="6579283" y="1619437"/>
                    <a:pt x="6588435" y="1593422"/>
                    <a:pt x="6606691" y="1574464"/>
                  </a:cubicBezTo>
                  <a:cubicBezTo>
                    <a:pt x="6641470" y="1538347"/>
                    <a:pt x="6685515" y="1512232"/>
                    <a:pt x="6721748" y="1477574"/>
                  </a:cubicBezTo>
                  <a:cubicBezTo>
                    <a:pt x="6732267" y="1467513"/>
                    <a:pt x="6737034" y="1452730"/>
                    <a:pt x="6745971" y="1441240"/>
                  </a:cubicBezTo>
                  <a:cubicBezTo>
                    <a:pt x="6779454" y="1398190"/>
                    <a:pt x="6824528" y="1362853"/>
                    <a:pt x="6848917" y="1314072"/>
                  </a:cubicBezTo>
                  <a:cubicBezTo>
                    <a:pt x="6852954" y="1305998"/>
                    <a:pt x="6855612" y="1297071"/>
                    <a:pt x="6861028" y="1289849"/>
                  </a:cubicBezTo>
                  <a:cubicBezTo>
                    <a:pt x="6867879" y="1280714"/>
                    <a:pt x="6878534" y="1274861"/>
                    <a:pt x="6885250" y="1265627"/>
                  </a:cubicBezTo>
                  <a:cubicBezTo>
                    <a:pt x="6894822" y="1252465"/>
                    <a:pt x="6902653" y="1238013"/>
                    <a:pt x="6909473" y="1223237"/>
                  </a:cubicBezTo>
                  <a:cubicBezTo>
                    <a:pt x="6914823" y="1211646"/>
                    <a:pt x="6914502" y="1197525"/>
                    <a:pt x="6921584" y="1186903"/>
                  </a:cubicBezTo>
                  <a:cubicBezTo>
                    <a:pt x="6931085" y="1172652"/>
                    <a:pt x="6946953" y="1163728"/>
                    <a:pt x="6957918" y="1150570"/>
                  </a:cubicBezTo>
                  <a:cubicBezTo>
                    <a:pt x="6967237" y="1139388"/>
                    <a:pt x="6971675" y="1124353"/>
                    <a:pt x="6982141" y="1114236"/>
                  </a:cubicBezTo>
                  <a:cubicBezTo>
                    <a:pt x="7032520" y="1065536"/>
                    <a:pt x="7090040" y="1024503"/>
                    <a:pt x="7139587" y="974956"/>
                  </a:cubicBezTo>
                  <a:lnTo>
                    <a:pt x="7236477" y="878066"/>
                  </a:lnTo>
                  <a:cubicBezTo>
                    <a:pt x="7250607" y="863936"/>
                    <a:pt x="7262240" y="846761"/>
                    <a:pt x="7278866" y="835677"/>
                  </a:cubicBezTo>
                  <a:cubicBezTo>
                    <a:pt x="7290977" y="827603"/>
                    <a:pt x="7304018" y="820773"/>
                    <a:pt x="7315200" y="811454"/>
                  </a:cubicBezTo>
                  <a:cubicBezTo>
                    <a:pt x="7328358" y="800489"/>
                    <a:pt x="7337832" y="785398"/>
                    <a:pt x="7351534" y="775121"/>
                  </a:cubicBezTo>
                  <a:cubicBezTo>
                    <a:pt x="7370366" y="760997"/>
                    <a:pt x="7391905" y="750898"/>
                    <a:pt x="7412090" y="738787"/>
                  </a:cubicBezTo>
                  <a:cubicBezTo>
                    <a:pt x="7453430" y="687113"/>
                    <a:pt x="7416339" y="725862"/>
                    <a:pt x="7478702" y="684286"/>
                  </a:cubicBezTo>
                  <a:cubicBezTo>
                    <a:pt x="7507598" y="665022"/>
                    <a:pt x="7534585" y="642994"/>
                    <a:pt x="7563481" y="623730"/>
                  </a:cubicBezTo>
                  <a:cubicBezTo>
                    <a:pt x="7655963" y="562075"/>
                    <a:pt x="7462324" y="712842"/>
                    <a:pt x="7642204" y="575285"/>
                  </a:cubicBezTo>
                  <a:cubicBezTo>
                    <a:pt x="7659249" y="562251"/>
                    <a:pt x="7673162" y="545330"/>
                    <a:pt x="7690649" y="532895"/>
                  </a:cubicBezTo>
                  <a:cubicBezTo>
                    <a:pt x="7903274" y="381695"/>
                    <a:pt x="7832314" y="408971"/>
                    <a:pt x="7951041" y="369393"/>
                  </a:cubicBezTo>
                  <a:cubicBezTo>
                    <a:pt x="7961134" y="361319"/>
                    <a:pt x="7970565" y="352340"/>
                    <a:pt x="7981319" y="345171"/>
                  </a:cubicBezTo>
                  <a:cubicBezTo>
                    <a:pt x="8016199" y="321918"/>
                    <a:pt x="8001840" y="345537"/>
                    <a:pt x="8041876" y="308837"/>
                  </a:cubicBezTo>
                  <a:cubicBezTo>
                    <a:pt x="8044824" y="306134"/>
                    <a:pt x="8090094" y="249936"/>
                    <a:pt x="8102432" y="242225"/>
                  </a:cubicBezTo>
                  <a:cubicBezTo>
                    <a:pt x="8125397" y="227872"/>
                    <a:pt x="8175099" y="205892"/>
                    <a:pt x="8175099" y="205892"/>
                  </a:cubicBezTo>
                  <a:cubicBezTo>
                    <a:pt x="8199698" y="181293"/>
                    <a:pt x="8193748" y="185660"/>
                    <a:pt x="8241711" y="157446"/>
                  </a:cubicBezTo>
                  <a:cubicBezTo>
                    <a:pt x="8257273" y="148292"/>
                    <a:pt x="8275134" y="143239"/>
                    <a:pt x="8290156" y="133224"/>
                  </a:cubicBezTo>
                  <a:cubicBezTo>
                    <a:pt x="8302267" y="125150"/>
                    <a:pt x="8313471" y="115511"/>
                    <a:pt x="8326490" y="109001"/>
                  </a:cubicBezTo>
                  <a:cubicBezTo>
                    <a:pt x="8337909" y="103292"/>
                    <a:pt x="8353017" y="88717"/>
                    <a:pt x="8362824" y="96890"/>
                  </a:cubicBezTo>
                  <a:cubicBezTo>
                    <a:pt x="8373679" y="105936"/>
                    <a:pt x="8362824" y="125150"/>
                    <a:pt x="8362824" y="139280"/>
                  </a:cubicBezTo>
                </a:path>
              </a:pathLst>
            </a:custGeom>
            <a:ln w="57150">
              <a:solidFill>
                <a:srgbClr val="FF0000"/>
              </a:solidFill>
              <a:headEnd type="none" w="med" len="med"/>
              <a:tailEnd type="triangle" w="med" len="med"/>
            </a:ln>
          </p:spPr>
          <p:style>
            <a:lnRef idx="1">
              <a:schemeClr val="accent6"/>
            </a:lnRef>
            <a:fillRef idx="0">
              <a:schemeClr val="accent6"/>
            </a:fillRef>
            <a:effectRef idx="0">
              <a:schemeClr val="accent6"/>
            </a:effectRef>
            <a:fontRef idx="minor">
              <a:schemeClr val="tx1"/>
            </a:fontRef>
          </p:style>
          <p:txBody>
            <a:bodyPr rot="0" spcFirstLastPara="1" vertOverflow="overflow" horzOverflow="overflow" vert="horz" wrap="square" lIns="34289" tIns="17144" rIns="34289" bIns="17144" numCol="1" spcCol="38100" rtlCol="0" anchor="t">
              <a:noAutofit/>
            </a:bodyPr>
            <a:p>
              <a:pPr marL="0" marR="0" indent="0" algn="l" defTabSz="914400" rtl="0" fontAlgn="auto" latinLnBrk="1" hangingPunct="0">
                <a:lnSpc>
                  <a:spcPct val="100000"/>
                </a:lnSpc>
                <a:spcBef>
                  <a:spcPts val="0"/>
                </a:spcBef>
                <a:spcAft>
                  <a:spcPts val="0"/>
                </a:spcAft>
                <a:buClrTx/>
                <a:buSzTx/>
                <a:buFontTx/>
                <a:buNone/>
              </a:pPr>
              <a:endParaRPr kumimoji="0" lang="zh-CN" altLang="en-US" sz="675" b="0" i="0" u="none" strike="noStrike" cap="none" spc="0" normalizeH="0" baseline="0">
                <a:ln>
                  <a:noFill/>
                </a:ln>
                <a:solidFill>
                  <a:srgbClr val="000000"/>
                </a:solidFill>
                <a:effectLst/>
                <a:uFillTx/>
              </a:endParaRPr>
            </a:p>
          </p:txBody>
        </p:sp>
      </p:grpSp>
      <p:sp>
        <p:nvSpPr>
          <p:cNvPr id="20" name="矩形 19"/>
          <p:cNvSpPr/>
          <p:nvPr>
            <p:custDataLst>
              <p:tags r:id="rId9"/>
            </p:custDataLst>
          </p:nvPr>
        </p:nvSpPr>
        <p:spPr>
          <a:xfrm>
            <a:off x="1240011" y="5559760"/>
            <a:ext cx="1851660" cy="460375"/>
          </a:xfrm>
          <a:prstGeom prst="rect">
            <a:avLst/>
          </a:prstGeom>
        </p:spPr>
        <p:txBody>
          <a:bodyPr wrap="none">
            <a:spAutoFit/>
          </a:bodyPr>
          <a:p>
            <a:pPr algn="l" defTabSz="914400" hangingPunct="1"/>
            <a:r>
              <a:rPr lang="zh-CN" altLang="en-US" sz="2400" kern="1200" dirty="0">
                <a:solidFill>
                  <a:srgbClr val="0070C0"/>
                </a:solidFill>
                <a:latin typeface="Calibri" panose="020F0502020204030204"/>
                <a:ea typeface="宋体" panose="02010600030101010101" pitchFamily="2" charset="-122"/>
                <a:cs typeface="+mn-cs"/>
              </a:rPr>
              <a:t>理想</a:t>
            </a:r>
            <a:r>
              <a:rPr lang="zh-CN" altLang="en-US" sz="2400" kern="1200" dirty="0">
                <a:solidFill>
                  <a:srgbClr val="FF0000"/>
                </a:solidFill>
                <a:latin typeface="Calibri" panose="020F0502020204030204"/>
                <a:ea typeface="宋体" panose="02010600030101010101" pitchFamily="2" charset="-122"/>
                <a:cs typeface="+mn-cs"/>
              </a:rPr>
              <a:t> </a:t>
            </a:r>
            <a:r>
              <a:rPr lang="en-US" altLang="zh-CN" sz="2400" kern="1200" dirty="0">
                <a:solidFill>
                  <a:srgbClr val="FF0000"/>
                </a:solidFill>
                <a:latin typeface="Calibri" panose="020F0502020204030204"/>
                <a:ea typeface="宋体" panose="02010600030101010101" pitchFamily="2" charset="-122"/>
                <a:cs typeface="+mn-cs"/>
              </a:rPr>
              <a:t>VS </a:t>
            </a:r>
            <a:r>
              <a:rPr lang="zh-CN" altLang="en-US" sz="2400" kern="1200" dirty="0">
                <a:solidFill>
                  <a:srgbClr val="FF0000"/>
                </a:solidFill>
                <a:latin typeface="Calibri" panose="020F0502020204030204"/>
                <a:ea typeface="宋体" panose="02010600030101010101" pitchFamily="2" charset="-122"/>
                <a:cs typeface="+mn-cs"/>
              </a:rPr>
              <a:t>现实</a:t>
            </a:r>
            <a:endParaRPr lang="zh-CN" altLang="en-US" sz="2400" kern="1200" dirty="0">
              <a:solidFill>
                <a:srgbClr val="FF0000"/>
              </a:solidFill>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21" name="矩形 20"/>
              <p:cNvSpPr/>
              <p:nvPr>
                <p:custDataLst>
                  <p:tags r:id="rId10"/>
                </p:custDataLst>
              </p:nvPr>
            </p:nvSpPr>
            <p:spPr>
              <a:xfrm>
                <a:off x="782448" y="4191253"/>
                <a:ext cx="3517265" cy="1235075"/>
              </a:xfrm>
              <a:prstGeom prst="rect">
                <a:avLst/>
              </a:prstGeom>
            </p:spPr>
            <p:txBody>
              <a:bodyPr wrap="none">
                <a:spAutoFit/>
              </a:bodyPr>
              <a:p>
                <a:pPr algn="l" defTabSz="914400" hangingPunct="1">
                  <a:lnSpc>
                    <a:spcPct val="150000"/>
                  </a:lnSpc>
                </a:pPr>
                <a:r>
                  <a:rPr lang="en-US" altLang="zh-CN" sz="2400" kern="1200" dirty="0">
                    <a:solidFill>
                      <a:schemeClr val="tx1"/>
                    </a:solidFill>
                    <a:latin typeface="Calibri" panose="020F0502020204030204"/>
                    <a:ea typeface="宋体" panose="02010600030101010101" pitchFamily="2" charset="-122"/>
                    <a:cs typeface="+mn-cs"/>
                  </a:rPr>
                  <a:t>1</a:t>
                </a:r>
                <a:r>
                  <a:rPr lang="zh-CN" altLang="en-US" sz="2400" kern="1200" dirty="0">
                    <a:solidFill>
                      <a:schemeClr val="tx1"/>
                    </a:solidFill>
                    <a:latin typeface="Calibri" panose="020F0502020204030204"/>
                    <a:ea typeface="宋体" panose="02010600030101010101" pitchFamily="2" charset="-122"/>
                    <a:cs typeface="+mn-cs"/>
                  </a:rPr>
                  <a:t>人</a:t>
                </a:r>
                <a:r>
                  <a:rPr lang="en-US" altLang="zh-CN" sz="2400" kern="1200" dirty="0">
                    <a:solidFill>
                      <a:schemeClr val="tx1"/>
                    </a:solidFill>
                    <a:latin typeface="Calibri" panose="020F0502020204030204"/>
                    <a:ea typeface="宋体" panose="02010600030101010101" pitchFamily="2" charset="-122"/>
                    <a:cs typeface="+mn-cs"/>
                  </a:rPr>
                  <a:t> </a:t>
                </a:r>
                <a14:m>
                  <m:oMath xmlns:m="http://schemas.openxmlformats.org/officeDocument/2006/math">
                    <m:r>
                      <a:rPr lang="en-US" altLang="zh-CN" sz="2475" i="1" kern="12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kern="1200" dirty="0">
                    <a:solidFill>
                      <a:schemeClr val="tx1"/>
                    </a:solidFill>
                    <a:latin typeface="Calibri" panose="020F0502020204030204"/>
                    <a:ea typeface="宋体" panose="02010600030101010101" pitchFamily="2" charset="-122"/>
                    <a:cs typeface="+mn-cs"/>
                  </a:rPr>
                  <a:t>10</a:t>
                </a:r>
                <a:r>
                  <a:rPr lang="zh-CN" altLang="en-US" sz="2400" kern="1200" dirty="0">
                    <a:solidFill>
                      <a:schemeClr val="tx1"/>
                    </a:solidFill>
                    <a:latin typeface="Calibri" panose="020F0502020204030204"/>
                    <a:ea typeface="宋体" panose="02010600030101010101" pitchFamily="2" charset="-122"/>
                    <a:cs typeface="+mn-cs"/>
                  </a:rPr>
                  <a:t>年</a:t>
                </a:r>
                <a:r>
                  <a:rPr lang="en-US" altLang="zh-CN" sz="2400" kern="1200" dirty="0">
                    <a:solidFill>
                      <a:schemeClr val="tx1"/>
                    </a:solidFill>
                    <a:latin typeface="Calibri" panose="020F0502020204030204"/>
                    <a:ea typeface="宋体" panose="02010600030101010101" pitchFamily="2" charset="-122"/>
                    <a:cs typeface="+mn-cs"/>
                  </a:rPr>
                  <a:t>=10</a:t>
                </a:r>
                <a:r>
                  <a:rPr lang="zh-CN" altLang="en-US" sz="2400" kern="1200" dirty="0">
                    <a:solidFill>
                      <a:schemeClr val="tx1"/>
                    </a:solidFill>
                    <a:latin typeface="Calibri" panose="020F0502020204030204"/>
                    <a:ea typeface="宋体" panose="02010600030101010101" pitchFamily="2" charset="-122"/>
                    <a:cs typeface="+mn-cs"/>
                  </a:rPr>
                  <a:t>人</a:t>
                </a:r>
                <a14:m>
                  <m:oMath xmlns:m="http://schemas.openxmlformats.org/officeDocument/2006/math">
                    <m:r>
                      <a:rPr lang="en-US" altLang="zh-CN" sz="2475" i="1" kern="12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kern="1200" dirty="0">
                    <a:solidFill>
                      <a:schemeClr val="tx1"/>
                    </a:solidFill>
                    <a:latin typeface="Calibri" panose="020F0502020204030204"/>
                    <a:ea typeface="宋体" panose="02010600030101010101" pitchFamily="2" charset="-122"/>
                    <a:cs typeface="+mn-cs"/>
                  </a:rPr>
                  <a:t>1</a:t>
                </a:r>
                <a:r>
                  <a:rPr lang="zh-CN" altLang="en-US" sz="2400" kern="1200" dirty="0">
                    <a:solidFill>
                      <a:schemeClr val="tx1"/>
                    </a:solidFill>
                    <a:latin typeface="Calibri" panose="020F0502020204030204"/>
                    <a:ea typeface="宋体" panose="02010600030101010101" pitchFamily="2" charset="-122"/>
                    <a:cs typeface="+mn-cs"/>
                  </a:rPr>
                  <a:t>年</a:t>
                </a:r>
                <a:endParaRPr lang="en-US" altLang="zh-CN" sz="2400" kern="1200" dirty="0">
                  <a:solidFill>
                    <a:schemeClr val="tx1"/>
                  </a:solidFill>
                  <a:latin typeface="Calibri" panose="020F0502020204030204"/>
                  <a:ea typeface="宋体" panose="02010600030101010101" pitchFamily="2" charset="-122"/>
                  <a:cs typeface="+mn-cs"/>
                </a:endParaRPr>
              </a:p>
              <a:p>
                <a:pPr algn="l" defTabSz="914400" hangingPunct="1">
                  <a:lnSpc>
                    <a:spcPct val="150000"/>
                  </a:lnSpc>
                </a:pPr>
                <a:r>
                  <a:rPr lang="en-US" altLang="zh-CN" sz="2400" kern="1200" dirty="0">
                    <a:solidFill>
                      <a:schemeClr val="tx1"/>
                    </a:solidFill>
                    <a:latin typeface="Calibri" panose="020F0502020204030204"/>
                    <a:ea typeface="宋体" panose="02010600030101010101" pitchFamily="2" charset="-122"/>
                    <a:cs typeface="+mn-cs"/>
                  </a:rPr>
                  <a:t>10</a:t>
                </a:r>
                <a:r>
                  <a:rPr lang="zh-CN" altLang="en-US" sz="2400" kern="1200" dirty="0">
                    <a:solidFill>
                      <a:schemeClr val="tx1"/>
                    </a:solidFill>
                    <a:latin typeface="Calibri" panose="020F0502020204030204"/>
                    <a:ea typeface="宋体" panose="02010600030101010101" pitchFamily="2" charset="-122"/>
                    <a:cs typeface="+mn-cs"/>
                  </a:rPr>
                  <a:t>人</a:t>
                </a:r>
                <a14:m>
                  <m:oMath xmlns:m="http://schemas.openxmlformats.org/officeDocument/2006/math">
                    <m:r>
                      <a:rPr lang="en-US" altLang="zh-CN" sz="2475" i="1" kern="12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kern="1200" dirty="0">
                    <a:solidFill>
                      <a:schemeClr val="tx1"/>
                    </a:solidFill>
                    <a:latin typeface="Calibri" panose="020F0502020204030204"/>
                    <a:ea typeface="宋体" panose="02010600030101010101" pitchFamily="2" charset="-122"/>
                    <a:cs typeface="+mn-cs"/>
                  </a:rPr>
                  <a:t>12</a:t>
                </a:r>
                <a:r>
                  <a:rPr lang="zh-CN" altLang="en-US" sz="2400" kern="1200" dirty="0">
                    <a:solidFill>
                      <a:schemeClr val="tx1"/>
                    </a:solidFill>
                    <a:latin typeface="Calibri" panose="020F0502020204030204"/>
                    <a:ea typeface="宋体" panose="02010600030101010101" pitchFamily="2" charset="-122"/>
                    <a:cs typeface="+mn-cs"/>
                  </a:rPr>
                  <a:t>月</a:t>
                </a:r>
                <a:r>
                  <a:rPr lang="en-US" altLang="zh-CN" sz="2400" kern="1200" dirty="0">
                    <a:solidFill>
                      <a:schemeClr val="tx1"/>
                    </a:solidFill>
                    <a:latin typeface="Calibri" panose="020F0502020204030204"/>
                    <a:ea typeface="宋体" panose="02010600030101010101" pitchFamily="2" charset="-122"/>
                    <a:cs typeface="+mn-cs"/>
                  </a:rPr>
                  <a:t>=120</a:t>
                </a:r>
                <a:r>
                  <a:rPr lang="zh-CN" altLang="en-US" sz="2400" kern="1200" dirty="0">
                    <a:solidFill>
                      <a:schemeClr val="tx1"/>
                    </a:solidFill>
                    <a:latin typeface="Calibri" panose="020F0502020204030204"/>
                    <a:ea typeface="宋体" panose="02010600030101010101" pitchFamily="2" charset="-122"/>
                    <a:cs typeface="+mn-cs"/>
                  </a:rPr>
                  <a:t>人</a:t>
                </a:r>
                <a14:m>
                  <m:oMath xmlns:m="http://schemas.openxmlformats.org/officeDocument/2006/math">
                    <m:r>
                      <a:rPr lang="en-US" altLang="zh-CN" sz="2475" i="1" kern="12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400" kern="1200" dirty="0">
                    <a:solidFill>
                      <a:schemeClr val="tx1"/>
                    </a:solidFill>
                    <a:latin typeface="Calibri" panose="020F0502020204030204"/>
                    <a:ea typeface="宋体" panose="02010600030101010101" pitchFamily="2" charset="-122"/>
                    <a:cs typeface="+mn-cs"/>
                  </a:rPr>
                  <a:t>1</a:t>
                </a:r>
                <a:r>
                  <a:rPr lang="zh-CN" altLang="en-US" sz="2400" kern="1200" dirty="0">
                    <a:solidFill>
                      <a:schemeClr val="tx1"/>
                    </a:solidFill>
                    <a:latin typeface="Calibri" panose="020F0502020204030204"/>
                    <a:ea typeface="宋体" panose="02010600030101010101" pitchFamily="2" charset="-122"/>
                    <a:cs typeface="+mn-cs"/>
                  </a:rPr>
                  <a:t>月</a:t>
                </a:r>
                <a:endParaRPr lang="zh-CN" altLang="en-US" sz="2400" kern="1200" dirty="0">
                  <a:solidFill>
                    <a:schemeClr val="tx1"/>
                  </a:solidFill>
                  <a:latin typeface="Calibri" panose="020F0502020204030204"/>
                  <a:ea typeface="宋体" panose="02010600030101010101" pitchFamily="2" charset="-122"/>
                  <a:cs typeface="+mn-cs"/>
                </a:endParaRPr>
              </a:p>
            </p:txBody>
          </p:sp>
        </mc:Choice>
        <mc:Fallback>
          <p:sp>
            <p:nvSpPr>
              <p:cNvPr id="21" name="矩形 20"/>
              <p:cNvSpPr>
                <a:spLocks noRot="1" noChangeAspect="1" noMove="1" noResize="1" noEditPoints="1" noAdjustHandles="1" noChangeArrowheads="1" noChangeShapeType="1" noTextEdit="1"/>
              </p:cNvSpPr>
              <p:nvPr>
                <p:custDataLst>
                  <p:tags r:id="rId11"/>
                </p:custDataLst>
              </p:nvPr>
            </p:nvSpPr>
            <p:spPr>
              <a:xfrm>
                <a:off x="782448" y="4191253"/>
                <a:ext cx="3517265" cy="1235075"/>
              </a:xfrm>
              <a:prstGeom prst="rect">
                <a:avLst/>
              </a:prstGeom>
              <a:blipFill rotWithShape="1">
                <a:blip r:embed="rId12"/>
                <a:stretch>
                  <a:fillRect l="-4" t="-20" r="4" b="20"/>
                </a:stretch>
              </a:blipFill>
            </p:spPr>
            <p:txBody>
              <a:bodyPr/>
              <a:lstStyle/>
              <a:p>
                <a:r>
                  <a:rPr lang="zh-CN" altLang="en-US">
                    <a:noFill/>
                  </a:rPr>
                  <a:t> </a:t>
                </a:r>
              </a:p>
            </p:txBody>
          </p:sp>
        </mc:Fallback>
      </mc:AlternateContent>
    </p:spTree>
  </p:cSld>
  <p:clrMapOvr>
    <a:masterClrMapping/>
  </p:clrMapOvr>
  <p:transition spd="med" advTm="3739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759460"/>
            <a:ext cx="2278380" cy="391160"/>
          </a:xfrm>
        </p:spPr>
        <p:txBody>
          <a:bodyPr>
            <a:normAutofit fontScale="90000"/>
          </a:bodyPr>
          <a:lstStyle/>
          <a:p>
            <a:r>
              <a:rPr lang="zh-CN" altLang="en-US" dirty="0"/>
              <a:t>银弹假说</a:t>
            </a:r>
            <a:endParaRPr lang="zh-CN" altLang="en-US" dirty="0"/>
          </a:p>
        </p:txBody>
      </p:sp>
      <p:sp>
        <p:nvSpPr>
          <p:cNvPr id="4" name="Text Box 7"/>
          <p:cNvSpPr txBox="1">
            <a:spLocks noChangeArrowheads="1"/>
          </p:cNvSpPr>
          <p:nvPr/>
        </p:nvSpPr>
        <p:spPr bwMode="auto">
          <a:xfrm>
            <a:off x="821690" y="1634490"/>
            <a:ext cx="7500620" cy="2181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indent="476250">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lgn="just" defTabSz="914400" fontAlgn="base" hangingPunct="1">
              <a:lnSpc>
                <a:spcPct val="150000"/>
              </a:lnSpc>
              <a:spcAft>
                <a:spcPct val="0"/>
              </a:spcAft>
              <a:buClrTx/>
              <a:buSzTx/>
              <a:buNone/>
            </a:pP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1986</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年，</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IBM</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大型机之父弗雷德里克</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布鲁克斯（</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Frederick  Brooks</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）在</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没有银弹</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软件工程的主要问题和次要问题</a:t>
            </a:r>
            <a:r>
              <a:rPr kumimoji="1" lang="en-US" altLang="zh-CN" sz="2800" b="0" kern="1200" dirty="0">
                <a:latin typeface="Times New Roman" panose="02020603050405020304" pitchFamily="18" charset="0"/>
                <a:ea typeface="微软雅黑" panose="020B0503020204020204" charset="-122"/>
                <a:cs typeface="Times New Roman" panose="02020603050405020304" pitchFamily="18" charset="0"/>
              </a:rPr>
              <a:t>》</a:t>
            </a:r>
            <a:r>
              <a:rPr kumimoji="1" lang="zh-CN" altLang="en-US" sz="2800" b="0" kern="1200" dirty="0">
                <a:latin typeface="Times New Roman" panose="02020603050405020304" pitchFamily="18" charset="0"/>
                <a:ea typeface="微软雅黑" panose="020B0503020204020204" charset="-122"/>
                <a:cs typeface="Times New Roman" panose="02020603050405020304" pitchFamily="18" charset="0"/>
              </a:rPr>
              <a:t>中提出了一个迄今为止尚未打破的著名论断：</a:t>
            </a:r>
            <a:r>
              <a:rPr lang="en-US" altLang="zh-CN" sz="2800" b="0" dirty="0">
                <a:solidFill>
                  <a:srgbClr val="FF0000"/>
                </a:solidFill>
                <a:latin typeface="Times New Roman" panose="02020603050405020304" pitchFamily="18" charset="0"/>
                <a:ea typeface="微软雅黑" panose="020B0503020204020204" charset="-122"/>
                <a:cs typeface="Times New Roman" panose="02020603050405020304" pitchFamily="18" charset="0"/>
              </a:rPr>
              <a:t>No Silver Bullet </a:t>
            </a:r>
            <a:endParaRPr lang="zh-CN" altLang="en-US" sz="2800" b="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6"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
        <p:nvSpPr>
          <p:cNvPr id="3" name="TextBox 2"/>
          <p:cNvSpPr txBox="1"/>
          <p:nvPr>
            <p:custDataLst>
              <p:tags r:id="rId1"/>
            </p:custDataLst>
          </p:nvPr>
        </p:nvSpPr>
        <p:spPr>
          <a:xfrm>
            <a:off x="51435" y="4920933"/>
            <a:ext cx="9076055" cy="5321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50800" tIns="50800" rIns="50800" bIns="50800" numCol="1" spcCol="38100" rtlCol="0" anchor="ctr">
            <a:spAutoFit/>
          </a:bodyPr>
          <a:p>
            <a:pPr marL="0" marR="0" indent="0" algn="ctr" defTabSz="825500" rtl="0" fontAlgn="auto" latinLnBrk="0" hangingPunct="0">
              <a:lnSpc>
                <a:spcPct val="100000"/>
              </a:lnSpc>
              <a:spcBef>
                <a:spcPts val="0"/>
              </a:spcBef>
              <a:spcAft>
                <a:spcPts val="0"/>
              </a:spcAft>
              <a:buClrTx/>
              <a:buSzTx/>
              <a:buFontTx/>
              <a:buNone/>
            </a:pPr>
            <a:r>
              <a:rPr lang="zh-CN" altLang="en-US" sz="2800" spc="300" dirty="0"/>
              <a:t>*用于表示某种特效药或者特别有效的方案、技术等</a:t>
            </a:r>
            <a:endParaRPr kumimoji="0" lang="zh-CN" altLang="en-US" sz="2800" b="1" i="0" u="none" strike="noStrike" cap="none" spc="300" normalizeH="0" baseline="0" dirty="0">
              <a:ln>
                <a:noFill/>
              </a:ln>
              <a:solidFill>
                <a:srgbClr val="000000"/>
              </a:solidFill>
              <a:effectLst/>
              <a:uFillTx/>
              <a:latin typeface="Helvetica Neue"/>
              <a:ea typeface="Helvetica Neue"/>
              <a:cs typeface="Helvetica Neue"/>
              <a:sym typeface="Helvetica Neue"/>
            </a:endParaRPr>
          </a:p>
        </p:txBody>
      </p:sp>
    </p:spTree>
  </p:cSld>
  <p:clrMapOvr>
    <a:masterClrMapping/>
  </p:clrMapOvr>
  <p:transition spd="med" advTm="18431"/>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内容占位符 4"/>
          <p:cNvSpPr>
            <a:spLocks noGrp="1"/>
          </p:cNvSpPr>
          <p:nvPr>
            <p:ph idx="1"/>
          </p:nvPr>
        </p:nvSpPr>
        <p:spPr/>
        <p:txBody>
          <a:bodyPr/>
          <a:p>
            <a:endParaRPr lang="zh-CN" altLang="en-US"/>
          </a:p>
        </p:txBody>
      </p:sp>
      <p:sp>
        <p:nvSpPr>
          <p:cNvPr id="6" name="标题 5"/>
          <p:cNvSpPr>
            <a:spLocks noGrp="1"/>
          </p:cNvSpPr>
          <p:nvPr>
            <p:ph type="title"/>
          </p:nvPr>
        </p:nvSpPr>
        <p:spPr>
          <a:xfrm>
            <a:off x="457200" y="274955"/>
            <a:ext cx="8229600" cy="680720"/>
          </a:xfrm>
        </p:spPr>
        <p:txBody>
          <a:bodyPr>
            <a:normAutofit fontScale="90000"/>
          </a:bodyPr>
          <a:p>
            <a:r>
              <a:rPr lang="zh-CN" altLang="en-US"/>
              <a:t>实验</a:t>
            </a:r>
            <a:endParaRPr lang="zh-CN" altLang="en-US"/>
          </a:p>
        </p:txBody>
      </p:sp>
      <p:graphicFrame>
        <p:nvGraphicFramePr>
          <p:cNvPr id="4" name="表格 3"/>
          <p:cNvGraphicFramePr/>
          <p:nvPr>
            <p:custDataLst>
              <p:tags r:id="rId1"/>
            </p:custDataLst>
          </p:nvPr>
        </p:nvGraphicFramePr>
        <p:xfrm>
          <a:off x="591820" y="1073150"/>
          <a:ext cx="8094345" cy="5342890"/>
        </p:xfrm>
        <a:graphic>
          <a:graphicData uri="http://schemas.openxmlformats.org/drawingml/2006/table">
            <a:tbl>
              <a:tblPr/>
              <a:tblGrid>
                <a:gridCol w="387350"/>
                <a:gridCol w="1283970"/>
                <a:gridCol w="2697480"/>
                <a:gridCol w="514985"/>
                <a:gridCol w="1129665"/>
                <a:gridCol w="621665"/>
                <a:gridCol w="747395"/>
              </a:tblGrid>
              <a:tr h="521970">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序号</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实验（实践）项目名称</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主 要 内 容</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学时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实验（实践）属性</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类型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400" b="0">
                          <a:latin typeface="宋体" panose="02010600030101010101" pitchFamily="2" charset="-122"/>
                          <a:ea typeface="宋体" panose="02010600030101010101" pitchFamily="2" charset="-122"/>
                          <a:cs typeface="宋体" panose="02010600030101010101" pitchFamily="2" charset="-122"/>
                        </a:rPr>
                        <a:t>组织方式</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910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静态测试实验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安装使用静态测试工具进行静态测试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课外必做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设计研究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847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2</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Junit使用实验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熟悉单元测试框架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设计研究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961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覆盖率分析实验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利用白盒方法设计测试用例，利用覆盖率分析工具分析语句、分支等覆盖率情况</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设计研究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847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4</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单元测试实验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设计测试用例，设计驱动模块，设计mock程序进行单元测试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设计研究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910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5</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接口测试实验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了解接口测试的主要内容接口测试的工具接口测试的方法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课外必做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设计研究</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974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6</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系统功能测试实验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测试需求的分析测试用例的设计测试的执行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综合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8340">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7</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系统性能测试实验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了解性能测试的原理主要技术指标性能测试工具测试脚本的编写测试结果的分析</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综合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45910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8</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其它非功能测试实验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安全性测试兼容性测试</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3</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课外选做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 </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688975">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9</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测试管理实验</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测试计划书的撰写熟悉缺陷管理流程撰写缺陷报告测试报告的撰写</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1</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必做</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综合</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400" b="0">
                          <a:latin typeface="宋体" panose="02010600030101010101" pitchFamily="2" charset="-122"/>
                          <a:ea typeface="宋体" panose="02010600030101010101" pitchFamily="2" charset="-122"/>
                          <a:cs typeface="宋体" panose="02010600030101010101" pitchFamily="2" charset="-122"/>
                        </a:rPr>
                        <a:t>独立</a:t>
                      </a:r>
                      <a:endParaRPr lang="en-US" altLang="en-US" sz="14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软件危机</a:t>
            </a:r>
            <a:r>
              <a:rPr lang="en-US" altLang="zh-CN" dirty="0"/>
              <a:t>—</a:t>
            </a:r>
            <a:r>
              <a:rPr lang="zh-CN" altLang="en-US" dirty="0"/>
              <a:t>小结</a:t>
            </a:r>
            <a:endParaRPr lang="zh-CN" altLang="en-US" dirty="0"/>
          </a:p>
        </p:txBody>
      </p:sp>
      <p:sp>
        <p:nvSpPr>
          <p:cNvPr id="4" name="矩形 3"/>
          <p:cNvSpPr/>
          <p:nvPr/>
        </p:nvSpPr>
        <p:spPr>
          <a:xfrm>
            <a:off x="1107215" y="2373921"/>
            <a:ext cx="4754880" cy="437515"/>
          </a:xfrm>
          <a:prstGeom prst="rect">
            <a:avLst/>
          </a:prstGeom>
        </p:spPr>
        <p:txBody>
          <a:bodyPr wrap="none">
            <a:spAutoFit/>
          </a:bodyPr>
          <a:lstStyle/>
          <a:p>
            <a:r>
              <a:rPr lang="zh-CN" altLang="en-US" sz="2250" b="0" dirty="0">
                <a:solidFill>
                  <a:srgbClr val="FF0000"/>
                </a:solidFill>
                <a:latin typeface="微软雅黑" panose="020B0503020204020204" charset="-122"/>
                <a:ea typeface="微软雅黑" panose="020B0503020204020204" charset="-122"/>
              </a:rPr>
              <a:t>软件规模的迅速增长导致了软件危机</a:t>
            </a:r>
            <a:endParaRPr lang="en-US" altLang="zh-CN" sz="2250" b="0" u="sng"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5" name="矩形 4"/>
          <p:cNvSpPr/>
          <p:nvPr/>
        </p:nvSpPr>
        <p:spPr>
          <a:xfrm>
            <a:off x="2162314" y="3101699"/>
            <a:ext cx="6183630" cy="437515"/>
          </a:xfrm>
          <a:prstGeom prst="rect">
            <a:avLst/>
          </a:prstGeom>
        </p:spPr>
        <p:txBody>
          <a:bodyPr wrap="none">
            <a:spAutoFit/>
          </a:bodyPr>
          <a:lstStyle/>
          <a:p>
            <a:r>
              <a:rPr lang="zh-CN" altLang="en-US" sz="2250" b="0" dirty="0">
                <a:solidFill>
                  <a:srgbClr val="FF0000"/>
                </a:solidFill>
                <a:latin typeface="微软雅黑" panose="020B0503020204020204" charset="-122"/>
                <a:ea typeface="微软雅黑" panose="020B0503020204020204" charset="-122"/>
              </a:rPr>
              <a:t>危机的核心表现是低生产率和不可靠的软件质量</a:t>
            </a:r>
            <a:endParaRPr lang="en-US" altLang="zh-CN" sz="2250" b="0" u="sng"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 name="矩形 5"/>
          <p:cNvSpPr/>
          <p:nvPr/>
        </p:nvSpPr>
        <p:spPr>
          <a:xfrm>
            <a:off x="3553785" y="3795509"/>
            <a:ext cx="3326130" cy="437515"/>
          </a:xfrm>
          <a:prstGeom prst="rect">
            <a:avLst/>
          </a:prstGeom>
        </p:spPr>
        <p:txBody>
          <a:bodyPr wrap="none">
            <a:spAutoFit/>
          </a:bodyPr>
          <a:lstStyle/>
          <a:p>
            <a:r>
              <a:rPr lang="zh-CN" altLang="en-US" sz="2250" b="0" dirty="0">
                <a:solidFill>
                  <a:schemeClr val="accent1"/>
                </a:solidFill>
                <a:latin typeface="微软雅黑" panose="020B0503020204020204" charset="-122"/>
                <a:ea typeface="微软雅黑" panose="020B0503020204020204" charset="-122"/>
              </a:rPr>
              <a:t>因此软件缺陷难以避免！</a:t>
            </a:r>
            <a:endParaRPr lang="en-US" altLang="zh-CN" sz="2250" b="0" dirty="0">
              <a:solidFill>
                <a:schemeClr val="accent1"/>
              </a:solidFill>
              <a:latin typeface="微软雅黑" panose="020B0503020204020204" charset="-122"/>
              <a:ea typeface="微软雅黑" panose="020B0503020204020204" charset="-122"/>
            </a:endParaRPr>
          </a:p>
        </p:txBody>
      </p:sp>
      <p:sp>
        <p:nvSpPr>
          <p:cNvPr id="7" name="矩形 6"/>
          <p:cNvSpPr/>
          <p:nvPr/>
        </p:nvSpPr>
        <p:spPr>
          <a:xfrm>
            <a:off x="4692431" y="4420587"/>
            <a:ext cx="2754630" cy="437515"/>
          </a:xfrm>
          <a:prstGeom prst="rect">
            <a:avLst/>
          </a:prstGeom>
        </p:spPr>
        <p:txBody>
          <a:bodyPr wrap="none">
            <a:spAutoFit/>
          </a:bodyPr>
          <a:lstStyle/>
          <a:p>
            <a:r>
              <a:rPr lang="zh-CN" altLang="en-US" sz="2250" b="0" dirty="0">
                <a:solidFill>
                  <a:schemeClr val="accent1"/>
                </a:solidFill>
                <a:latin typeface="微软雅黑" panose="020B0503020204020204" charset="-122"/>
                <a:ea typeface="微软雅黑" panose="020B0503020204020204" charset="-122"/>
              </a:rPr>
              <a:t>那我们该怎么办呢？</a:t>
            </a:r>
            <a:endParaRPr lang="en-US" altLang="zh-CN" sz="2250" b="0" dirty="0">
              <a:solidFill>
                <a:schemeClr val="accent1"/>
              </a:solidFill>
              <a:latin typeface="微软雅黑" panose="020B0503020204020204" charset="-122"/>
              <a:ea typeface="微软雅黑" panose="020B0503020204020204" charset="-122"/>
            </a:endParaRPr>
          </a:p>
        </p:txBody>
      </p:sp>
      <p:sp>
        <p:nvSpPr>
          <p:cNvPr id="9"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2</a:t>
            </a:r>
            <a:endParaRPr sz="1725" dirty="0"/>
          </a:p>
        </p:txBody>
      </p:sp>
    </p:spTree>
  </p:cSld>
  <p:clrMapOvr>
    <a:masterClrMapping/>
  </p:clrMapOvr>
  <p:transition spd="med" advTm="5087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4"/>
          <p:cNvSpPr>
            <a:spLocks noGrp="1" noChangeArrowheads="1"/>
          </p:cNvSpPr>
          <p:nvPr>
            <p:ph type="title"/>
          </p:nvPr>
        </p:nvSpPr>
        <p:spPr>
          <a:ln w="12700">
            <a:miter lim="400000"/>
          </a:ln>
        </p:spPr>
        <p:txBody>
          <a:bodyPr lIns="19050" tIns="19050" rIns="19050" bIns="19050" anchor="ctr">
            <a:normAutofit/>
          </a:bodyPr>
          <a:lstStyle/>
          <a:p>
            <a:r>
              <a:rPr lang="zh-CN" altLang="en-US" dirty="0"/>
              <a:t>软件测试的引入</a:t>
            </a:r>
            <a:endParaRPr lang="zh-CN" altLang="en-US" dirty="0"/>
          </a:p>
        </p:txBody>
      </p:sp>
      <p:sp>
        <p:nvSpPr>
          <p:cNvPr id="5"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3</a:t>
            </a:r>
            <a:endParaRPr lang="en-US" altLang="zh-CN" sz="1725"/>
          </a:p>
        </p:txBody>
      </p:sp>
      <p:sp>
        <p:nvSpPr>
          <p:cNvPr id="7" name="椭圆 6"/>
          <p:cNvSpPr/>
          <p:nvPr/>
        </p:nvSpPr>
        <p:spPr>
          <a:xfrm>
            <a:off x="830580" y="1988820"/>
            <a:ext cx="3268980" cy="136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软件产品质量</a:t>
            </a:r>
            <a:endParaRPr lang="zh-CN" altLang="en-US" sz="2000"/>
          </a:p>
          <a:p>
            <a:pPr algn="ctr"/>
            <a:r>
              <a:rPr lang="zh-CN" altLang="en-US" sz="2000"/>
              <a:t>是软件的重要目标</a:t>
            </a:r>
            <a:endParaRPr lang="zh-CN" altLang="en-US" sz="2000"/>
          </a:p>
        </p:txBody>
      </p:sp>
      <p:sp>
        <p:nvSpPr>
          <p:cNvPr id="8" name="椭圆 7"/>
          <p:cNvSpPr/>
          <p:nvPr>
            <p:custDataLst>
              <p:tags r:id="rId1"/>
            </p:custDataLst>
          </p:nvPr>
        </p:nvSpPr>
        <p:spPr>
          <a:xfrm>
            <a:off x="814070" y="4196715"/>
            <a:ext cx="3268980" cy="13690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000"/>
              <a:t>缺陷不可</a:t>
            </a:r>
            <a:r>
              <a:rPr lang="zh-CN" altLang="en-US" sz="2000"/>
              <a:t>避免</a:t>
            </a:r>
            <a:endParaRPr lang="zh-CN" altLang="en-US" sz="2000"/>
          </a:p>
        </p:txBody>
      </p:sp>
      <p:sp>
        <p:nvSpPr>
          <p:cNvPr id="9" name="加号 8"/>
          <p:cNvSpPr/>
          <p:nvPr/>
        </p:nvSpPr>
        <p:spPr>
          <a:xfrm>
            <a:off x="1983105" y="3422015"/>
            <a:ext cx="1007745" cy="64008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燕尾形箭头 9"/>
          <p:cNvSpPr/>
          <p:nvPr/>
        </p:nvSpPr>
        <p:spPr>
          <a:xfrm>
            <a:off x="3710940" y="3357880"/>
            <a:ext cx="1511935" cy="72009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1" name="椭圆 10"/>
          <p:cNvSpPr/>
          <p:nvPr/>
        </p:nvSpPr>
        <p:spPr>
          <a:xfrm>
            <a:off x="5652135" y="2492375"/>
            <a:ext cx="2736215" cy="26644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软件测试是发现缺陷的重要手段</a:t>
            </a:r>
            <a:endParaRPr lang="zh-CN" altLang="en-US" sz="2800"/>
          </a:p>
        </p:txBody>
      </p:sp>
    </p:spTree>
  </p:cSld>
  <p:clrMapOvr>
    <a:masterClrMapping/>
  </p:clrMapOvr>
  <p:transition spd="med" advTm="54540"/>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sp>
        <p:nvSpPr>
          <p:cNvPr id="4" name="矩形 3"/>
          <p:cNvSpPr/>
          <p:nvPr/>
        </p:nvSpPr>
        <p:spPr>
          <a:xfrm>
            <a:off x="807720" y="2829560"/>
            <a:ext cx="7528560" cy="1198880"/>
          </a:xfrm>
          <a:prstGeom prst="rect">
            <a:avLst/>
          </a:prstGeom>
          <a:noFill/>
          <a:ln>
            <a:noFill/>
          </a:ln>
        </p:spPr>
        <p:txBody>
          <a:bodyPr wrap="none" rtlCol="0" anchor="t">
            <a:spAutoFit/>
          </a:bodyPr>
          <a:p>
            <a:pPr algn="ctr"/>
            <a:r>
              <a:rPr lang="zh-CN" altLang="en-US" sz="7200" b="1">
                <a:solidFill>
                  <a:schemeClr val="tx1"/>
                </a:solidFill>
                <a:effectLst>
                  <a:outerShdw blurRad="38100" dist="19050" dir="2700000" algn="tl" rotWithShape="0">
                    <a:schemeClr val="dk1">
                      <a:alpha val="40000"/>
                    </a:schemeClr>
                  </a:outerShdw>
                </a:effectLst>
              </a:rPr>
              <a:t>什么是软件测试？</a:t>
            </a:r>
            <a:endParaRPr lang="zh-CN"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7650" name="Picture 2" descr="http://t0.gstatic.cn/images?q=tbn:jac8d-se5Sy-8M"/>
          <p:cNvPicPr>
            <a:picLocks noChangeAspect="1"/>
          </p:cNvPicPr>
          <p:nvPr/>
        </p:nvPicPr>
        <p:blipFill>
          <a:blip r:embed="rId1" r:link="rId2"/>
          <a:stretch>
            <a:fillRect/>
          </a:stretch>
        </p:blipFill>
        <p:spPr>
          <a:xfrm>
            <a:off x="5824538" y="4865688"/>
            <a:ext cx="2014537" cy="1939925"/>
          </a:xfrm>
          <a:prstGeom prst="rect">
            <a:avLst/>
          </a:prstGeom>
          <a:noFill/>
          <a:ln w="9525">
            <a:noFill/>
          </a:ln>
        </p:spPr>
      </p:pic>
      <p:pic>
        <p:nvPicPr>
          <p:cNvPr id="27651" name="Picture 3" descr="http://www.stickyminds.com/images_upload/bk183_5372.gif"/>
          <p:cNvPicPr>
            <a:picLocks noChangeAspect="1"/>
          </p:cNvPicPr>
          <p:nvPr/>
        </p:nvPicPr>
        <p:blipFill>
          <a:blip r:embed="rId3" r:link="rId2"/>
          <a:stretch>
            <a:fillRect/>
          </a:stretch>
        </p:blipFill>
        <p:spPr>
          <a:xfrm>
            <a:off x="7821613" y="4875213"/>
            <a:ext cx="1322387" cy="1982787"/>
          </a:xfrm>
          <a:prstGeom prst="rect">
            <a:avLst/>
          </a:prstGeom>
          <a:noFill/>
          <a:ln w="9525">
            <a:noFill/>
          </a:ln>
        </p:spPr>
      </p:pic>
      <p:sp>
        <p:nvSpPr>
          <p:cNvPr id="27652" name="Rectangle 2"/>
          <p:cNvSpPr>
            <a:spLocks noGrp="1"/>
          </p:cNvSpPr>
          <p:nvPr>
            <p:ph type="title"/>
          </p:nvPr>
        </p:nvSpPr>
        <p:spPr>
          <a:xfrm>
            <a:off x="457200" y="267335"/>
            <a:ext cx="8229600" cy="1001395"/>
          </a:xfrm>
        </p:spPr>
        <p:txBody>
          <a:bodyPr vert="horz" wrap="square" lIns="91440" tIns="45720" rIns="91440" bIns="45720" anchor="ctr">
            <a:normAutofit/>
          </a:bodyPr>
          <a:p>
            <a:pPr marL="533400" indent="-355600">
              <a:lnSpc>
                <a:spcPct val="150000"/>
              </a:lnSpc>
            </a:pPr>
            <a:r>
              <a:rPr lang="zh-CN" altLang="en-US" sz="3600" dirty="0" smtClean="0">
                <a:sym typeface="+mn-ea"/>
              </a:rPr>
              <a:t>什么是软件测试？</a:t>
            </a:r>
            <a:endParaRPr lang="zh-CN" altLang="en-US" sz="3600" b="1" i="1" dirty="0">
              <a:solidFill>
                <a:schemeClr val="hlink"/>
              </a:solidFill>
            </a:endParaRPr>
          </a:p>
        </p:txBody>
      </p:sp>
      <p:sp>
        <p:nvSpPr>
          <p:cNvPr id="2" name="内容占位符 1"/>
          <p:cNvSpPr>
            <a:spLocks noGrp="1"/>
          </p:cNvSpPr>
          <p:nvPr>
            <p:ph idx="1"/>
          </p:nvPr>
        </p:nvSpPr>
        <p:spPr>
          <a:xfrm>
            <a:off x="218440" y="1209675"/>
            <a:ext cx="8467725" cy="4383405"/>
          </a:xfrm>
        </p:spPr>
        <p:txBody>
          <a:bodyPr vert="horz" wrap="square" lIns="91440" tIns="45720" rIns="91440" bIns="45720" numCol="1" anchor="t" anchorCtr="0" compatLnSpc="1">
            <a:normAutofit fontScale="90000" lnSpcReduction="20000"/>
          </a:bodyPr>
          <a:lstStyle/>
          <a:p>
            <a:pPr marL="274955" marR="0" lvl="0" indent="-274955" algn="l" defTabSz="914400" rtl="0" eaLnBrk="0" fontAlgn="base" latinLnBrk="0" hangingPunct="0">
              <a:lnSpc>
                <a:spcPct val="130000"/>
              </a:lnSpc>
              <a:spcBef>
                <a:spcPct val="20000"/>
              </a:spcBef>
              <a:spcAft>
                <a:spcPct val="0"/>
              </a:spcAft>
              <a:buClr>
                <a:schemeClr val="accent1"/>
              </a:buClr>
              <a:buSzPct val="75000"/>
              <a:buFont typeface="Wingdings" panose="05000000000000000000" pitchFamily="2" charset="2"/>
              <a:buChar char="n"/>
              <a:tabLst>
                <a:tab pos="571500" algn="l"/>
              </a:tabLst>
              <a:defRPr/>
            </a:pPr>
            <a:r>
              <a:rPr kumimoji="0" lang="en-US" altLang="zh-CN" sz="3200" b="1" i="0" u="none" strike="noStrike" kern="0" cap="none" spc="0" normalizeH="0" baseline="0" noProof="0" dirty="0" smtClean="0">
                <a:ln>
                  <a:noFill/>
                </a:ln>
                <a:solidFill>
                  <a:schemeClr val="tx1"/>
                </a:solidFill>
                <a:effectLst/>
                <a:uLnTx/>
                <a:uFillTx/>
                <a:latin typeface="+mn-lt"/>
                <a:ea typeface="+mn-ea"/>
                <a:cs typeface="+mn-cs"/>
              </a:rPr>
              <a:t>Bill </a:t>
            </a:r>
            <a:r>
              <a:rPr kumimoji="0" lang="en-US" altLang="zh-CN" sz="3200" b="1" i="0" u="none" strike="noStrike" kern="0" cap="none" spc="0" normalizeH="0" baseline="0" noProof="0" dirty="0" err="1" smtClean="0">
                <a:ln>
                  <a:noFill/>
                </a:ln>
                <a:solidFill>
                  <a:schemeClr val="tx1"/>
                </a:solidFill>
                <a:effectLst/>
                <a:uLnTx/>
                <a:uFillTx/>
                <a:latin typeface="+mn-lt"/>
                <a:ea typeface="+mn-ea"/>
                <a:cs typeface="+mn-cs"/>
              </a:rPr>
              <a:t>Hetzel</a:t>
            </a:r>
            <a:r>
              <a:rPr kumimoji="0" lang="zh-CN" altLang="en-US" sz="3200" b="1" i="0" u="none" strike="noStrike" kern="0" cap="none" spc="0" normalizeH="0" baseline="0" noProof="0" dirty="0" smtClean="0">
                <a:ln>
                  <a:noFill/>
                </a:ln>
                <a:solidFill>
                  <a:schemeClr val="tx1"/>
                </a:solidFill>
                <a:effectLst/>
                <a:uLnTx/>
                <a:uFillTx/>
                <a:latin typeface="+mn-lt"/>
                <a:ea typeface="+mn-ea"/>
                <a:cs typeface="+mn-cs"/>
              </a:rPr>
              <a:t>博士（正向思维的代表）：</a:t>
            </a:r>
            <a:endParaRPr kumimoji="0" lang="zh-CN" altLang="en-US" sz="3200" b="1"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30000"/>
              </a:lnSpc>
              <a:spcBef>
                <a:spcPct val="20000"/>
              </a:spcBef>
              <a:spcAft>
                <a:spcPct val="0"/>
              </a:spcAft>
              <a:buClr>
                <a:schemeClr val="accent1"/>
              </a:buClr>
              <a:buSzPct val="75000"/>
              <a:buFont typeface="Wingdings" panose="05000000000000000000" pitchFamily="2" charset="2"/>
              <a:buChar char="p"/>
              <a:tabLst>
                <a:tab pos="571500" algn="l"/>
              </a:tabLst>
              <a:defRPr/>
            </a:pPr>
            <a:r>
              <a:rPr kumimoji="0" lang="zh-CN" altLang="en-US" sz="3200" b="0" i="0" u="sng" strike="noStrike" kern="0" cap="none" spc="0" normalizeH="0" baseline="0" noProof="0" dirty="0" smtClean="0">
                <a:ln>
                  <a:noFill/>
                </a:ln>
                <a:solidFill>
                  <a:schemeClr val="tx1"/>
                </a:solidFill>
                <a:effectLst/>
                <a:uLnTx/>
                <a:uFillTx/>
                <a:latin typeface="+mn-lt"/>
                <a:ea typeface="+mn-ea"/>
                <a:cs typeface="+mn-cs"/>
              </a:rPr>
              <a:t> 软件测试就是为程序能够按预期设想那样运行而建立足够的信心</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a:t>
            </a:r>
            <a:r>
              <a:rPr kumimoji="0" lang="en-US" altLang="zh-CN" sz="3200" b="0" i="0" u="none" strike="noStrike" kern="0" cap="none" spc="0" normalizeH="0" baseline="0" noProof="0" dirty="0" smtClean="0">
                <a:ln>
                  <a:noFill/>
                </a:ln>
                <a:solidFill>
                  <a:schemeClr val="tx1"/>
                </a:solidFill>
                <a:effectLst/>
                <a:uLnTx/>
                <a:uFillTx/>
                <a:latin typeface="+mn-lt"/>
                <a:ea typeface="+mn-ea"/>
                <a:cs typeface="+mn-cs"/>
              </a:rPr>
              <a:t>1973</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年</a:t>
            </a: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a:t>
            </a:r>
            <a:endParaRPr kumimoji="0"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30000"/>
              </a:lnSpc>
              <a:spcBef>
                <a:spcPct val="20000"/>
              </a:spcBef>
              <a:spcAft>
                <a:spcPct val="0"/>
              </a:spcAft>
              <a:buClr>
                <a:schemeClr val="accent1"/>
              </a:buClr>
              <a:buSzPct val="75000"/>
              <a:buFont typeface="Wingdings" panose="05000000000000000000" pitchFamily="2" charset="2"/>
              <a:buChar char="p"/>
              <a:tabLst>
                <a:tab pos="571500" algn="l"/>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3200" b="0" i="0" u="sng" strike="noStrike" kern="0" cap="none" spc="0" normalizeH="0" baseline="0" noProof="0" dirty="0" smtClean="0">
                <a:ln>
                  <a:noFill/>
                </a:ln>
                <a:solidFill>
                  <a:schemeClr val="tx1"/>
                </a:solidFill>
                <a:effectLst/>
                <a:uLnTx/>
                <a:uFillTx/>
                <a:latin typeface="+mn-lt"/>
                <a:ea typeface="+mn-ea"/>
                <a:cs typeface="+mn-cs"/>
              </a:rPr>
              <a:t>软件测试是一系列活动，以评价一个程序或系统的特性或能力并确定是否达到预期的结果（</a:t>
            </a:r>
            <a:r>
              <a:rPr kumimoji="0" lang="en-US" altLang="zh-CN" sz="3200" b="0" i="0" u="sng" strike="noStrike" kern="0" cap="none" spc="0" normalizeH="0" baseline="0" noProof="0" dirty="0" smtClean="0">
                <a:ln>
                  <a:noFill/>
                </a:ln>
                <a:solidFill>
                  <a:schemeClr val="tx1"/>
                </a:solidFill>
                <a:effectLst/>
                <a:uLnTx/>
                <a:uFillTx/>
                <a:latin typeface="+mn-lt"/>
                <a:ea typeface="+mn-ea"/>
                <a:cs typeface="+mn-cs"/>
              </a:rPr>
              <a:t>1983</a:t>
            </a:r>
            <a:r>
              <a:rPr kumimoji="0" lang="zh-CN" altLang="en-US" sz="3200" b="0" i="0" u="sng" strike="noStrike" kern="0" cap="none" spc="0" normalizeH="0" baseline="0" noProof="0" dirty="0" smtClean="0">
                <a:ln>
                  <a:noFill/>
                </a:ln>
                <a:solidFill>
                  <a:schemeClr val="tx1"/>
                </a:solidFill>
                <a:effectLst/>
                <a:uLnTx/>
                <a:uFillTx/>
                <a:latin typeface="+mn-lt"/>
                <a:ea typeface="+mn-ea"/>
                <a:cs typeface="+mn-cs"/>
              </a:rPr>
              <a:t>年</a:t>
            </a:r>
            <a:r>
              <a:rPr kumimoji="0" lang="zh-CN" altLang="en-US" sz="3200" b="0" i="0" u="sng" strike="noStrike" kern="0" cap="none" spc="0" normalizeH="0" baseline="0" noProof="0" dirty="0" smtClean="0">
                <a:ln>
                  <a:noFill/>
                </a:ln>
                <a:solidFill>
                  <a:schemeClr val="tx1"/>
                </a:solidFill>
                <a:effectLst/>
                <a:uLnTx/>
                <a:uFillTx/>
                <a:latin typeface="+mn-lt"/>
                <a:ea typeface="+mn-ea"/>
                <a:cs typeface="+mn-cs"/>
              </a:rPr>
              <a:t>）</a:t>
            </a:r>
            <a:endParaRPr kumimoji="0"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30000"/>
              </a:lnSpc>
              <a:spcBef>
                <a:spcPct val="20000"/>
              </a:spcBef>
              <a:spcAft>
                <a:spcPct val="0"/>
              </a:spcAft>
              <a:buClr>
                <a:schemeClr val="accent1"/>
              </a:buClr>
              <a:buSzPct val="75000"/>
              <a:buFont typeface="Wingdings" panose="05000000000000000000" pitchFamily="2" charset="2"/>
              <a:buChar char="p"/>
              <a:tabLst>
                <a:tab pos="571500" algn="l"/>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测试是为了验证软件是否符合用户需求，即验证软件产品是否能正常工作</a:t>
            </a:r>
            <a:endParaRPr kumimoji="0" lang="en-US" altLang="zh-CN" sz="3200" b="0" i="1" u="none" strike="noStrike" kern="0" cap="none" spc="0" normalizeH="0" baseline="0" noProof="0" dirty="0" smtClean="0">
              <a:ln>
                <a:noFill/>
              </a:ln>
              <a:solidFill>
                <a:schemeClr val="tx1"/>
              </a:solidFill>
              <a:effectLst/>
              <a:uLnTx/>
              <a:uFillTx/>
              <a:latin typeface="Arial Black" panose="020B0A04020102020204" pitchFamily="34" charset="0"/>
              <a:ea typeface="楷体_GB2312" pitchFamily="49" charset="-122"/>
              <a:cs typeface="+mn-cs"/>
            </a:endParaRPr>
          </a:p>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Char char="n"/>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2"/>
          <p:cNvSpPr>
            <a:spLocks noGrp="1"/>
          </p:cNvSpPr>
          <p:nvPr>
            <p:ph type="title"/>
          </p:nvPr>
        </p:nvSpPr>
        <p:spPr>
          <a:xfrm>
            <a:off x="457200" y="172085"/>
            <a:ext cx="8229600" cy="1004570"/>
          </a:xfrm>
        </p:spPr>
        <p:txBody>
          <a:bodyPr vert="horz" wrap="square" lIns="91440" tIns="45720" rIns="91440" bIns="45720" anchor="ctr">
            <a:normAutofit/>
          </a:bodyPr>
          <a:p>
            <a:pPr marL="533400" indent="-355600">
              <a:lnSpc>
                <a:spcPct val="150000"/>
              </a:lnSpc>
            </a:pPr>
            <a:r>
              <a:rPr lang="zh-CN" altLang="en-US" sz="3600" dirty="0" smtClean="0">
                <a:sym typeface="+mn-ea"/>
              </a:rPr>
              <a:t>什么是软件测试？</a:t>
            </a:r>
            <a:endParaRPr lang="zh-CN" altLang="en-US" sz="3600" b="1" i="1" dirty="0">
              <a:solidFill>
                <a:schemeClr val="hlink"/>
              </a:solidFill>
            </a:endParaRPr>
          </a:p>
        </p:txBody>
      </p:sp>
      <p:sp>
        <p:nvSpPr>
          <p:cNvPr id="2" name="内容占位符 1"/>
          <p:cNvSpPr>
            <a:spLocks noGrp="1"/>
          </p:cNvSpPr>
          <p:nvPr>
            <p:ph idx="1"/>
          </p:nvPr>
        </p:nvSpPr>
        <p:spPr>
          <a:xfrm>
            <a:off x="0" y="1176655"/>
            <a:ext cx="9144000" cy="5309870"/>
          </a:xfrm>
        </p:spPr>
        <p:txBody>
          <a:bodyPr vert="horz" wrap="square" lIns="91440" tIns="45720" rIns="91440" bIns="45720" numCol="1" anchor="t" anchorCtr="0" compatLnSpc="1"/>
          <a:lstStyle/>
          <a:p>
            <a:pPr marL="274955" marR="0" lvl="0" indent="-274955" algn="l" defTabSz="914400" rtl="0" eaLnBrk="0" fontAlgn="base" latinLnBrk="0" hangingPunct="0">
              <a:lnSpc>
                <a:spcPct val="130000"/>
              </a:lnSpc>
              <a:spcBef>
                <a:spcPct val="20000"/>
              </a:spcBef>
              <a:spcAft>
                <a:spcPct val="0"/>
              </a:spcAft>
              <a:buClr>
                <a:schemeClr val="accent1"/>
              </a:buClr>
              <a:buSzPct val="75000"/>
              <a:buFont typeface="Wingdings" panose="05000000000000000000" pitchFamily="2" charset="2"/>
              <a:buChar char="n"/>
              <a:tabLst>
                <a:tab pos="274320" algn="l"/>
              </a:tabLst>
              <a:defRPr/>
            </a:pPr>
            <a:r>
              <a:rPr kumimoji="0" lang="en-US" altLang="zh-CN" sz="3600" b="1" i="0" u="none" strike="noStrike" kern="0" cap="none" spc="0" normalizeH="0" baseline="0" noProof="0" dirty="0" err="1" smtClean="0">
                <a:ln>
                  <a:noFill/>
                </a:ln>
                <a:solidFill>
                  <a:schemeClr val="tx1"/>
                </a:solidFill>
                <a:effectLst/>
                <a:uLnTx/>
                <a:uFillTx/>
                <a:latin typeface="+mn-lt"/>
                <a:ea typeface="+mn-ea"/>
                <a:cs typeface="+mn-cs"/>
              </a:rPr>
              <a:t>Glenford</a:t>
            </a:r>
            <a:r>
              <a:rPr kumimoji="0" lang="en-US" altLang="zh-CN" sz="3600" b="1" i="0" u="none" strike="noStrike" kern="0" cap="none" spc="0" normalizeH="0" baseline="0" noProof="0" dirty="0" smtClean="0">
                <a:ln>
                  <a:noFill/>
                </a:ln>
                <a:solidFill>
                  <a:schemeClr val="tx1"/>
                </a:solidFill>
                <a:effectLst/>
                <a:uLnTx/>
                <a:uFillTx/>
                <a:latin typeface="+mn-lt"/>
                <a:ea typeface="+mn-ea"/>
                <a:cs typeface="+mn-cs"/>
              </a:rPr>
              <a:t> J. Myers</a:t>
            </a:r>
            <a:r>
              <a:rPr kumimoji="0" lang="en-US" altLang="zh-CN" sz="3600" b="0" i="0" u="none" strike="noStrike" kern="0" cap="none" spc="0" normalizeH="0" baseline="0" noProof="0" dirty="0" smtClean="0">
                <a:ln>
                  <a:noFill/>
                </a:ln>
                <a:solidFill>
                  <a:schemeClr val="tx1"/>
                </a:solidFill>
                <a:effectLst/>
                <a:uLnTx/>
                <a:uFillTx/>
                <a:latin typeface="+mn-lt"/>
                <a:ea typeface="+mn-ea"/>
                <a:cs typeface="+mn-cs"/>
              </a:rPr>
              <a:t> </a:t>
            </a:r>
            <a:r>
              <a:rPr kumimoji="0" lang="zh-CN" altLang="en-US" sz="3600" b="1" i="0" u="none" strike="noStrike" kern="0" cap="none" spc="0" normalizeH="0" baseline="0" noProof="0" dirty="0" smtClean="0">
                <a:ln>
                  <a:noFill/>
                </a:ln>
                <a:solidFill>
                  <a:schemeClr val="tx1"/>
                </a:solidFill>
                <a:effectLst/>
                <a:uLnTx/>
                <a:uFillTx/>
                <a:latin typeface="+mn-lt"/>
                <a:ea typeface="+mn-ea"/>
                <a:cs typeface="+mn-cs"/>
              </a:rPr>
              <a:t>（反向思维的代表）：</a:t>
            </a:r>
            <a:endParaRPr kumimoji="0" lang="zh-CN" altLang="en-US" sz="3600" b="1"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p"/>
              <a:tabLst>
                <a:tab pos="274320" algn="l"/>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测试是为了证明程序有错，而不是证明程序无错误</a:t>
            </a:r>
            <a:endParaRPr kumimoji="0"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p"/>
              <a:tabLst>
                <a:tab pos="274320" algn="l"/>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一个好的测试用例是在于它能发现至今未发现的错误 </a:t>
            </a:r>
            <a:endParaRPr kumimoji="0" lang="zh-CN" altLang="en-US" sz="3200" b="0" i="0" u="none" strike="noStrike" kern="0" cap="none" spc="0" normalizeH="0" baseline="0" noProof="0" dirty="0" smtClean="0">
              <a:ln>
                <a:noFill/>
              </a:ln>
              <a:solidFill>
                <a:schemeClr val="tx1"/>
              </a:solidFill>
              <a:effectLst/>
              <a:uLnTx/>
              <a:uFillTx/>
              <a:latin typeface="+mn-lt"/>
              <a:ea typeface="+mn-ea"/>
              <a:cs typeface="+mn-cs"/>
            </a:endParaRPr>
          </a:p>
          <a:p>
            <a:pPr marL="274955" marR="0" lvl="0" indent="-274955" algn="l" defTabSz="914400" rtl="0" eaLnBrk="0" fontAlgn="base" latinLnBrk="0" hangingPunct="0">
              <a:lnSpc>
                <a:spcPct val="100000"/>
              </a:lnSpc>
              <a:spcBef>
                <a:spcPct val="20000"/>
              </a:spcBef>
              <a:spcAft>
                <a:spcPct val="0"/>
              </a:spcAft>
              <a:buClr>
                <a:schemeClr val="hlink"/>
              </a:buClr>
              <a:buSzPct val="80000"/>
              <a:buFont typeface="Wingdings" panose="05000000000000000000" pitchFamily="2" charset="2"/>
              <a:buChar char="p"/>
              <a:tabLst>
                <a:tab pos="274320" algn="l"/>
              </a:tabLst>
              <a:defRPr/>
            </a:pPr>
            <a:r>
              <a:rPr kumimoji="0" lang="zh-CN" altLang="en-US" sz="3200" b="0" i="0" u="none" strike="noStrike" kern="0" cap="none" spc="0" normalizeH="0" baseline="0" noProof="0" dirty="0" smtClean="0">
                <a:ln>
                  <a:noFill/>
                </a:ln>
                <a:solidFill>
                  <a:schemeClr val="tx1"/>
                </a:solidFill>
                <a:effectLst/>
                <a:uLnTx/>
                <a:uFillTx/>
                <a:latin typeface="+mn-lt"/>
                <a:ea typeface="+mn-ea"/>
                <a:cs typeface="+mn-cs"/>
              </a:rPr>
              <a:t>  一个成功的测试是发现了至今未发现的错误的测试 </a:t>
            </a:r>
            <a:endParaRPr kumimoji="0" lang="en-US" altLang="zh-CN" sz="32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bg2"/>
              </a:buClr>
              <a:buSzPct val="75000"/>
              <a:buFont typeface="Wingdings" panose="05000000000000000000" pitchFamily="2" charset="2"/>
              <a:buChar char="n"/>
              <a:defRPr/>
            </a:pPr>
            <a:endParaRPr kumimoji="0" lang="zh-CN" altLang="en-US" sz="3200" b="0" i="0" u="none" strike="noStrike" kern="0" cap="none" spc="0" normalizeH="0" baseline="0" noProof="0" dirty="0">
              <a:ln>
                <a:noFill/>
              </a:ln>
              <a:solidFill>
                <a:schemeClr val="tx1"/>
              </a:solidFill>
              <a:effectLst/>
              <a:uLnTx/>
              <a:uFillTx/>
              <a:latin typeface="+mn-lt"/>
              <a:ea typeface="+mn-ea"/>
              <a:cs typeface="+mn-cs"/>
            </a:endParaRPr>
          </a:p>
        </p:txBody>
      </p:sp>
      <p:pic>
        <p:nvPicPr>
          <p:cNvPr id="28676" name="Picture 2" descr="http://t.douban.com/lpic/s1640918.jpg"/>
          <p:cNvPicPr>
            <a:picLocks noChangeAspect="1"/>
          </p:cNvPicPr>
          <p:nvPr/>
        </p:nvPicPr>
        <p:blipFill>
          <a:blip r:embed="rId1" r:link="rId2"/>
          <a:stretch>
            <a:fillRect/>
          </a:stretch>
        </p:blipFill>
        <p:spPr>
          <a:xfrm>
            <a:off x="7529513" y="4736148"/>
            <a:ext cx="1298575" cy="2079625"/>
          </a:xfrm>
          <a:prstGeom prst="rect">
            <a:avLst/>
          </a:prstGeom>
          <a:noFill/>
          <a:ln w="9525">
            <a:noFill/>
          </a:ln>
        </p:spPr>
      </p:pic>
      <p:pic>
        <p:nvPicPr>
          <p:cNvPr id="28677" name="Picture 3" descr="http://www.dorothygraham.co.uk/books/images/topTen12.gif"/>
          <p:cNvPicPr>
            <a:picLocks noChangeAspect="1"/>
          </p:cNvPicPr>
          <p:nvPr/>
        </p:nvPicPr>
        <p:blipFill>
          <a:blip r:embed="rId3" r:link="rId2"/>
          <a:stretch>
            <a:fillRect/>
          </a:stretch>
        </p:blipFill>
        <p:spPr>
          <a:xfrm>
            <a:off x="6157913" y="4736148"/>
            <a:ext cx="1368425" cy="2079625"/>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3"/>
          <p:cNvSpPr>
            <a:spLocks noGrp="1" noRot="1" noChangeArrowheads="1"/>
          </p:cNvSpPr>
          <p:nvPr>
            <p:ph type="body" idx="4294967295"/>
          </p:nvPr>
        </p:nvSpPr>
        <p:spPr>
          <a:xfrm>
            <a:off x="683260" y="1813560"/>
            <a:ext cx="7953375" cy="421005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marL="342900" indent="-342900" rtl="0" fontAlgn="base" hangingPunct="0">
              <a:lnSpc>
                <a:spcPct val="150000"/>
              </a:lnSpc>
              <a:spcBef>
                <a:spcPts val="0"/>
              </a:spcBef>
              <a:buSzTx/>
              <a:buFont typeface="Wingdings" panose="05000000000000000000" pitchFamily="2" charset="2"/>
              <a:buChar char="n"/>
            </a:pPr>
            <a:r>
              <a:rPr lang="zh-CN" altLang="en-US" dirty="0"/>
              <a:t> </a:t>
            </a:r>
            <a:r>
              <a:rPr lang="zh-CN" altLang="en-US" sz="2700" dirty="0">
                <a:latin typeface="微软雅黑" panose="020B0503020204020204" charset="-122"/>
                <a:ea typeface="微软雅黑" panose="020B0503020204020204" charset="-122"/>
                <a:sym typeface="+mn-ea"/>
              </a:rPr>
              <a:t>软件测试是发现并指出软件中存在缺陷的过程。</a:t>
            </a:r>
            <a:endParaRPr lang="zh-CN" altLang="en-US" sz="2700" dirty="0">
              <a:latin typeface="微软雅黑" panose="020B0503020204020204" charset="-122"/>
              <a:ea typeface="微软雅黑" panose="020B0503020204020204" charset="-122"/>
              <a:sym typeface="+mn-ea"/>
            </a:endParaRPr>
          </a:p>
          <a:p>
            <a:pPr marL="342900" indent="-342900" rtl="0" fontAlgn="base" hangingPunct="0">
              <a:lnSpc>
                <a:spcPct val="150000"/>
              </a:lnSpc>
              <a:spcBef>
                <a:spcPts val="0"/>
              </a:spcBef>
              <a:buSzTx/>
              <a:buFont typeface="Wingdings" panose="05000000000000000000" pitchFamily="2" charset="2"/>
              <a:buChar char="n"/>
            </a:pPr>
            <a:r>
              <a:rPr lang="zh-CN" altLang="en-US" sz="2700" b="0" dirty="0">
                <a:latin typeface="微软雅黑" panose="020B0503020204020204" charset="-122"/>
                <a:ea typeface="微软雅黑" panose="020B0503020204020204" charset="-122"/>
              </a:rPr>
              <a:t>这个过程指明和标注问题存在的正确位置，详细记录导致问题出现的操作步骤，及时存储当时的错误状态</a:t>
            </a:r>
            <a:endParaRPr lang="zh-CN" altLang="en-US" sz="2700" b="0" dirty="0">
              <a:latin typeface="微软雅黑" panose="020B0503020204020204" charset="-122"/>
              <a:ea typeface="微软雅黑" panose="020B0503020204020204" charset="-122"/>
            </a:endParaRPr>
          </a:p>
          <a:p>
            <a:pPr marL="800100" lvl="1" indent="-342900" rtl="0" fontAlgn="base" hangingPunct="0">
              <a:lnSpc>
                <a:spcPct val="150000"/>
              </a:lnSpc>
              <a:spcBef>
                <a:spcPts val="0"/>
              </a:spcBef>
              <a:buSzTx/>
              <a:buFont typeface="Wingdings" panose="05000000000000000000" pitchFamily="2" charset="2"/>
              <a:buChar char="n"/>
            </a:pPr>
            <a:r>
              <a:rPr lang="zh-CN" altLang="en-US" sz="2110" dirty="0">
                <a:latin typeface="微软雅黑" panose="020B0503020204020204" charset="-122"/>
                <a:ea typeface="微软雅黑" panose="020B0503020204020204" charset="-122"/>
                <a:sym typeface="+mn-ea"/>
              </a:rPr>
              <a:t>便于测试后问题能够准确再现。</a:t>
            </a:r>
            <a:endParaRPr lang="zh-CN" altLang="en-US" sz="2300" b="0" dirty="0">
              <a:latin typeface="微软雅黑" panose="020B0503020204020204" charset="-122"/>
              <a:ea typeface="微软雅黑" panose="020B0503020204020204" charset="-122"/>
            </a:endParaRPr>
          </a:p>
          <a:p>
            <a:pPr marL="342900" indent="-342900" rtl="0" fontAlgn="base" hangingPunct="0">
              <a:lnSpc>
                <a:spcPct val="150000"/>
              </a:lnSpc>
              <a:spcBef>
                <a:spcPts val="0"/>
              </a:spcBef>
              <a:buSzTx/>
              <a:buFont typeface="Wingdings" panose="05000000000000000000" pitchFamily="2" charset="2"/>
              <a:buChar char="n"/>
            </a:pPr>
            <a:endParaRPr lang="zh-CN" altLang="en-US" sz="2700" b="0" dirty="0">
              <a:latin typeface="微软雅黑" panose="020B0503020204020204" charset="-122"/>
              <a:ea typeface="微软雅黑" panose="020B0503020204020204" charset="-122"/>
            </a:endParaRPr>
          </a:p>
          <a:p>
            <a:pPr lvl="0" rtl="0" fontAlgn="base">
              <a:buClr>
                <a:schemeClr val="tx1"/>
              </a:buClr>
              <a:buFont typeface="Wingdings" panose="05000000000000000000" pitchFamily="2" charset="2"/>
              <a:buChar char="Ø"/>
            </a:pPr>
            <a:endParaRPr lang="zh-CN" altLang="en-US" sz="1935" b="0" dirty="0">
              <a:latin typeface="微软雅黑" panose="020B0503020204020204" charset="-122"/>
              <a:ea typeface="微软雅黑" panose="020B0503020204020204" charset="-122"/>
            </a:endParaRPr>
          </a:p>
        </p:txBody>
      </p:sp>
      <p:sp>
        <p:nvSpPr>
          <p:cNvPr id="2" name="标题 1"/>
          <p:cNvSpPr>
            <a:spLocks noGrp="1"/>
          </p:cNvSpPr>
          <p:nvPr>
            <p:ph type="title"/>
          </p:nvPr>
        </p:nvSpPr>
        <p:spPr>
          <a:ln w="12700">
            <a:miter lim="400000"/>
          </a:ln>
        </p:spPr>
        <p:txBody>
          <a:bodyPr lIns="19050" tIns="19050" rIns="19050" bIns="19050" anchor="ctr">
            <a:normAutofit/>
          </a:bodyPr>
          <a:lstStyle/>
          <a:p>
            <a:r>
              <a:rPr lang="zh-CN" altLang="en-US" dirty="0"/>
              <a:t>软件测试定义</a:t>
            </a:r>
            <a:endParaRPr lang="zh-CN" altLang="en-US" dirty="0"/>
          </a:p>
        </p:txBody>
      </p:sp>
      <p:sp>
        <p:nvSpPr>
          <p:cNvPr id="5"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3</a:t>
            </a:r>
            <a:endParaRPr lang="en-US" altLang="zh-CN" sz="1725"/>
          </a:p>
        </p:txBody>
      </p:sp>
    </p:spTree>
  </p:cSld>
  <p:clrMapOvr>
    <a:masterClrMapping/>
  </p:clrMapOvr>
  <p:transition spd="med" advTm="201033"/>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课堂小结</a:t>
            </a:r>
            <a:endParaRPr lang="zh-CN" altLang="en-US" dirty="0"/>
          </a:p>
        </p:txBody>
      </p:sp>
      <p:sp>
        <p:nvSpPr>
          <p:cNvPr id="4" name="矩形 3"/>
          <p:cNvSpPr/>
          <p:nvPr/>
        </p:nvSpPr>
        <p:spPr>
          <a:xfrm>
            <a:off x="1251486" y="2373921"/>
            <a:ext cx="4469130" cy="437515"/>
          </a:xfrm>
          <a:prstGeom prst="rect">
            <a:avLst/>
          </a:prstGeom>
        </p:spPr>
        <p:txBody>
          <a:bodyPr wrap="none">
            <a:spAutoFit/>
          </a:bodyPr>
          <a:lstStyle/>
          <a:p>
            <a:r>
              <a:rPr lang="zh-CN" altLang="en-US" sz="2250" b="1" dirty="0">
                <a:solidFill>
                  <a:srgbClr val="FF0000"/>
                </a:solidFill>
                <a:latin typeface="微软雅黑" panose="020B0503020204020204" charset="-122"/>
                <a:ea typeface="微软雅黑" panose="020B0503020204020204" charset="-122"/>
              </a:rPr>
              <a:t>软件缺陷危害严重但无法完全避免</a:t>
            </a:r>
            <a:endParaRPr lang="en-US" altLang="zh-CN" sz="2250" b="1" dirty="0">
              <a:solidFill>
                <a:srgbClr val="FF0000"/>
              </a:solidFill>
              <a:latin typeface="微软雅黑" panose="020B0503020204020204" charset="-122"/>
              <a:ea typeface="微软雅黑" panose="020B0503020204020204" charset="-122"/>
            </a:endParaRPr>
          </a:p>
        </p:txBody>
      </p:sp>
      <p:sp>
        <p:nvSpPr>
          <p:cNvPr id="5" name="矩形 4"/>
          <p:cNvSpPr/>
          <p:nvPr/>
        </p:nvSpPr>
        <p:spPr>
          <a:xfrm>
            <a:off x="2162315" y="3101699"/>
            <a:ext cx="6183630" cy="437515"/>
          </a:xfrm>
          <a:prstGeom prst="rect">
            <a:avLst/>
          </a:prstGeom>
        </p:spPr>
        <p:txBody>
          <a:bodyPr wrap="none">
            <a:spAutoFit/>
          </a:bodyPr>
          <a:lstStyle/>
          <a:p>
            <a:r>
              <a:rPr lang="zh-CN" altLang="en-US" sz="2250" dirty="0">
                <a:solidFill>
                  <a:srgbClr val="FF0000"/>
                </a:solidFill>
                <a:latin typeface="微软雅黑" panose="020B0503020204020204" charset="-122"/>
                <a:ea typeface="微软雅黑" panose="020B0503020204020204" charset="-122"/>
              </a:rPr>
              <a:t>软件规模和复杂性的增长是软件缺陷的根本原因</a:t>
            </a:r>
            <a:endParaRPr lang="en-US" altLang="zh-CN" sz="2250" b="1" u="sng" dirty="0">
              <a:solidFill>
                <a:srgbClr val="FF0000"/>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
        <p:nvSpPr>
          <p:cNvPr id="6" name="矩形 5"/>
          <p:cNvSpPr/>
          <p:nvPr/>
        </p:nvSpPr>
        <p:spPr>
          <a:xfrm>
            <a:off x="2780810" y="3829477"/>
            <a:ext cx="6183630" cy="437515"/>
          </a:xfrm>
          <a:prstGeom prst="rect">
            <a:avLst/>
          </a:prstGeom>
        </p:spPr>
        <p:txBody>
          <a:bodyPr wrap="none">
            <a:spAutoFit/>
          </a:bodyPr>
          <a:lstStyle/>
          <a:p>
            <a:r>
              <a:rPr lang="zh-CN" altLang="en-US" sz="2250" dirty="0">
                <a:solidFill>
                  <a:srgbClr val="FF0000"/>
                </a:solidFill>
                <a:latin typeface="微软雅黑" panose="020B0503020204020204" charset="-122"/>
                <a:ea typeface="微软雅黑" panose="020B0503020204020204" charset="-122"/>
              </a:rPr>
              <a:t>软件测试是目前解决软件缺陷问题的最有效途径</a:t>
            </a:r>
            <a:endParaRPr lang="en-US" altLang="zh-CN" sz="2250" b="1" dirty="0">
              <a:solidFill>
                <a:srgbClr val="FF0000"/>
              </a:solidFill>
              <a:latin typeface="微软雅黑" panose="020B0503020204020204" charset="-122"/>
              <a:ea typeface="微软雅黑" panose="020B0503020204020204" charset="-122"/>
            </a:endParaRPr>
          </a:p>
        </p:txBody>
      </p:sp>
      <p:sp>
        <p:nvSpPr>
          <p:cNvPr id="8"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dirty="0"/>
              <a:t>0</a:t>
            </a:r>
            <a:r>
              <a:rPr lang="en-US" altLang="zh-CN" sz="1725" dirty="0"/>
              <a:t>4</a:t>
            </a:r>
            <a:endParaRPr sz="1725" dirty="0"/>
          </a:p>
        </p:txBody>
      </p:sp>
    </p:spTree>
  </p:cSld>
  <p:clrMapOvr>
    <a:masterClrMapping/>
  </p:clrMapOvr>
  <p:transition spd="med" advTm="31292"/>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2000"/>
                                        <p:tgtEl>
                                          <p:spTgt spid="4"/>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1000"/>
                                        <p:tgtEl>
                                          <p:spTgt spid="5"/>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软件测试的对象仅仅是程序吗？</a:t>
            </a:r>
            <a:endParaRPr lang="zh-CN" altLang="en-US" dirty="0"/>
          </a:p>
        </p:txBody>
      </p:sp>
      <p:sp>
        <p:nvSpPr>
          <p:cNvPr id="3" name="内容占位符 2"/>
          <p:cNvSpPr>
            <a:spLocks noGrp="1"/>
          </p:cNvSpPr>
          <p:nvPr>
            <p:ph idx="1"/>
          </p:nvPr>
        </p:nvSpPr>
        <p:spPr>
          <a:xfrm>
            <a:off x="2483768" y="1988840"/>
            <a:ext cx="4104456" cy="1440160"/>
          </a:xfrm>
          <a:solidFill>
            <a:schemeClr val="tx1">
              <a:lumMod val="65000"/>
              <a:lumOff val="35000"/>
            </a:schemeClr>
          </a:solidFill>
        </p:spPr>
        <p:txBody>
          <a:bodyPr/>
          <a:lstStyle/>
          <a:p>
            <a:pPr eaLnBrk="0" hangingPunct="0">
              <a:buClr>
                <a:schemeClr val="accent1">
                  <a:lumMod val="50000"/>
                </a:schemeClr>
              </a:buClr>
              <a:buSzPct val="80000"/>
              <a:buFont typeface="Wingdings" panose="05000000000000000000" pitchFamily="2" charset="2"/>
              <a:buChar char="p"/>
            </a:pP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找</a:t>
            </a:r>
            <a:r>
              <a:rPr lang="zh-CN" altLang="en-US" sz="2400" b="1" kern="1200" dirty="0" smtClean="0">
                <a:solidFill>
                  <a:srgbClr val="FFC000"/>
                </a:solidFill>
                <a:latin typeface="楷体" panose="02010609060101010101" charset="-122"/>
                <a:ea typeface="楷体" panose="02010609060101010101" charset="-122"/>
                <a:cs typeface="楷体" panose="02010609060101010101" charset="-122"/>
              </a:rPr>
              <a:t>程序</a:t>
            </a: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的缺陷</a:t>
            </a:r>
            <a:endParaRPr lang="zh-CN" altLang="en-US" sz="2400" kern="1200" dirty="0" smtClean="0">
              <a:solidFill>
                <a:srgbClr val="FFFFFF"/>
              </a:solidFill>
              <a:latin typeface="楷体" panose="02010609060101010101" charset="-122"/>
              <a:ea typeface="楷体" panose="02010609060101010101" charset="-122"/>
              <a:cs typeface="楷体" panose="02010609060101010101" charset="-122"/>
            </a:endParaRPr>
          </a:p>
          <a:p>
            <a:pPr eaLnBrk="0" hangingPunct="0">
              <a:buClr>
                <a:schemeClr val="accent1">
                  <a:lumMod val="50000"/>
                </a:schemeClr>
              </a:buClr>
              <a:buSzPct val="80000"/>
              <a:buFont typeface="Wingdings" panose="05000000000000000000" pitchFamily="2" charset="2"/>
              <a:buChar char="p"/>
            </a:pP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发现一个</a:t>
            </a:r>
            <a:r>
              <a:rPr lang="zh-CN" altLang="en-US" sz="2400" b="1" kern="1200" dirty="0" smtClean="0">
                <a:solidFill>
                  <a:srgbClr val="FFC000"/>
                </a:solidFill>
                <a:latin typeface="楷体" panose="02010609060101010101" charset="-122"/>
                <a:ea typeface="楷体" panose="02010609060101010101" charset="-122"/>
                <a:cs typeface="楷体" panose="02010609060101010101" charset="-122"/>
              </a:rPr>
              <a:t>系统</a:t>
            </a: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的错误</a:t>
            </a:r>
            <a:endParaRPr lang="en-US" altLang="zh-CN" sz="2400" kern="1200" dirty="0" smtClean="0">
              <a:solidFill>
                <a:srgbClr val="FFFFFF"/>
              </a:solidFill>
              <a:latin typeface="楷体" panose="02010609060101010101" charset="-122"/>
              <a:ea typeface="楷体" panose="02010609060101010101" charset="-122"/>
              <a:cs typeface="楷体" panose="02010609060101010101" charset="-122"/>
            </a:endParaRPr>
          </a:p>
          <a:p>
            <a:pPr eaLnBrk="0" hangingPunct="0">
              <a:buClr>
                <a:schemeClr val="accent1">
                  <a:lumMod val="50000"/>
                </a:schemeClr>
              </a:buClr>
              <a:buSzPct val="80000"/>
              <a:buFont typeface="Wingdings" panose="05000000000000000000" pitchFamily="2" charset="2"/>
              <a:buChar char="p"/>
            </a:pP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找出</a:t>
            </a:r>
            <a:r>
              <a:rPr lang="zh-CN" altLang="en-US" sz="2400" b="1" kern="1200" dirty="0" smtClean="0">
                <a:solidFill>
                  <a:srgbClr val="FFC000"/>
                </a:solidFill>
                <a:latin typeface="楷体" panose="02010609060101010101" charset="-122"/>
                <a:ea typeface="楷体" panose="02010609060101010101" charset="-122"/>
                <a:cs typeface="楷体" panose="02010609060101010101" charset="-122"/>
              </a:rPr>
              <a:t>软件</a:t>
            </a:r>
            <a:r>
              <a:rPr lang="zh-CN" altLang="en-US" sz="2400" kern="1200" dirty="0" smtClean="0">
                <a:solidFill>
                  <a:srgbClr val="FFFFFF"/>
                </a:solidFill>
                <a:latin typeface="楷体" panose="02010609060101010101" charset="-122"/>
                <a:ea typeface="楷体" panose="02010609060101010101" charset="-122"/>
                <a:cs typeface="楷体" panose="02010609060101010101" charset="-122"/>
              </a:rPr>
              <a:t>中潜在的</a:t>
            </a:r>
            <a:r>
              <a:rPr lang="en-US" altLang="zh-CN" sz="2400" kern="1200" dirty="0" smtClean="0">
                <a:solidFill>
                  <a:srgbClr val="FFFFFF"/>
                </a:solidFill>
                <a:latin typeface="楷体" panose="02010609060101010101" charset="-122"/>
                <a:ea typeface="楷体" panose="02010609060101010101" charset="-122"/>
                <a:cs typeface="楷体" panose="02010609060101010101" charset="-122"/>
              </a:rPr>
              <a:t>Bug</a:t>
            </a:r>
            <a:endParaRPr lang="en-US" altLang="zh-CN" sz="2400" kern="1200" dirty="0" smtClean="0">
              <a:solidFill>
                <a:srgbClr val="FFFFFF"/>
              </a:solidFill>
              <a:latin typeface="楷体" panose="02010609060101010101" charset="-122"/>
              <a:ea typeface="楷体" panose="02010609060101010101" charset="-122"/>
              <a:cs typeface="楷体" panose="02010609060101010101" charset="-122"/>
            </a:endParaRPr>
          </a:p>
        </p:txBody>
      </p:sp>
      <p:sp>
        <p:nvSpPr>
          <p:cNvPr id="4" name="日期占位符 3"/>
          <p:cNvSpPr>
            <a:spLocks noGrp="1"/>
          </p:cNvSpPr>
          <p:nvPr>
            <p:ph type="dt" sz="half" idx="10"/>
          </p:nvPr>
        </p:nvSpPr>
        <p:spPr/>
        <p:txBody>
          <a:bodyPr/>
          <a:lstStyle/>
          <a:p>
            <a:fld id="{3DB536C3-B785-4D9A-82F0-DAF81D5ABAD7}" type="datetime1">
              <a:rPr lang="zh-CN" altLang="en-US" smtClean="0"/>
            </a:fld>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dirty="0"/>
          </a:p>
        </p:txBody>
      </p:sp>
      <p:sp>
        <p:nvSpPr>
          <p:cNvPr id="6" name="TextBox 5"/>
          <p:cNvSpPr txBox="1"/>
          <p:nvPr/>
        </p:nvSpPr>
        <p:spPr>
          <a:xfrm>
            <a:off x="2159923" y="4058404"/>
            <a:ext cx="4752528" cy="521970"/>
          </a:xfrm>
          <a:prstGeom prst="rect">
            <a:avLst/>
          </a:prstGeom>
          <a:noFill/>
        </p:spPr>
        <p:txBody>
          <a:bodyPr wrap="square" rtlCol="0">
            <a:spAutoFit/>
          </a:bodyPr>
          <a:lstStyle/>
          <a:p>
            <a:pPr algn="ctr"/>
            <a:r>
              <a:rPr lang="zh-CN" altLang="en-US" sz="2800" i="0" dirty="0" smtClean="0">
                <a:solidFill>
                  <a:schemeClr val="tx1"/>
                </a:solidFill>
              </a:rPr>
              <a:t>软件 </a:t>
            </a:r>
            <a:r>
              <a:rPr lang="en-US" altLang="zh-CN" sz="2800" i="0" dirty="0" smtClean="0">
                <a:solidFill>
                  <a:schemeClr val="tx1"/>
                </a:solidFill>
              </a:rPr>
              <a:t>=</a:t>
            </a:r>
            <a:r>
              <a:rPr lang="en-US" altLang="zh-CN" sz="2800" i="0" dirty="0" smtClean="0">
                <a:solidFill>
                  <a:schemeClr val="bg1">
                    <a:lumMod val="85000"/>
                  </a:schemeClr>
                </a:solidFill>
              </a:rPr>
              <a:t> </a:t>
            </a:r>
            <a:r>
              <a:rPr lang="zh-CN" altLang="en-US" sz="2800" i="0" dirty="0" smtClean="0">
                <a:solidFill>
                  <a:srgbClr val="FFC000"/>
                </a:solidFill>
              </a:rPr>
              <a:t>程序 </a:t>
            </a:r>
            <a:r>
              <a:rPr lang="en-US" altLang="zh-CN" sz="2800" i="0" dirty="0" smtClean="0">
                <a:solidFill>
                  <a:srgbClr val="FFC000"/>
                </a:solidFill>
              </a:rPr>
              <a:t>+ </a:t>
            </a:r>
            <a:r>
              <a:rPr lang="zh-CN" altLang="en-US" sz="2800" i="0" dirty="0" smtClean="0">
                <a:solidFill>
                  <a:srgbClr val="FFC000"/>
                </a:solidFill>
              </a:rPr>
              <a:t>数据 </a:t>
            </a:r>
            <a:r>
              <a:rPr lang="en-US" altLang="zh-CN" sz="2800" i="0" dirty="0" smtClean="0">
                <a:solidFill>
                  <a:srgbClr val="FFC000"/>
                </a:solidFill>
              </a:rPr>
              <a:t>+</a:t>
            </a:r>
            <a:r>
              <a:rPr lang="zh-CN" altLang="en-US" sz="2800" i="0" dirty="0" smtClean="0">
                <a:solidFill>
                  <a:srgbClr val="FFC000"/>
                </a:solidFill>
              </a:rPr>
              <a:t>文档</a:t>
            </a:r>
            <a:endParaRPr lang="en-US" altLang="zh-CN" sz="2800" i="0" dirty="0" smtClean="0">
              <a:solidFill>
                <a:srgbClr val="FFC000"/>
              </a:solidFill>
            </a:endParaRPr>
          </a:p>
        </p:txBody>
      </p:sp>
      <p:sp>
        <p:nvSpPr>
          <p:cNvPr id="8" name="文本框 7"/>
          <p:cNvSpPr txBox="1"/>
          <p:nvPr/>
        </p:nvSpPr>
        <p:spPr>
          <a:xfrm>
            <a:off x="1243330" y="4727575"/>
            <a:ext cx="7127875" cy="829945"/>
          </a:xfrm>
          <a:prstGeom prst="rect">
            <a:avLst/>
          </a:prstGeom>
          <a:noFill/>
        </p:spPr>
        <p:txBody>
          <a:bodyPr wrap="square" rtlCol="0" anchor="t">
            <a:spAutoFit/>
          </a:bodyPr>
          <a:p>
            <a:pPr lvl="1" rtl="0" fontAlgn="base">
              <a:buClr>
                <a:schemeClr val="tx1"/>
              </a:buClr>
              <a:buFont typeface="Wingdings" panose="05000000000000000000" pitchFamily="2" charset="2"/>
              <a:buChar char="Ø"/>
            </a:pPr>
            <a:r>
              <a:rPr lang="zh-CN" altLang="en-US" sz="2400" dirty="0">
                <a:latin typeface="微软雅黑" panose="020B0503020204020204" charset="-122"/>
                <a:ea typeface="微软雅黑" panose="020B0503020204020204" charset="-122"/>
                <a:sym typeface="+mn-ea"/>
              </a:rPr>
              <a:t>测试对象：包含建模、需求、设计等阶段所产生的大量输出制品及程序代码 </a:t>
            </a:r>
            <a:endParaRPr lang="zh-CN" altLang="en-US" sz="2400" dirty="0">
              <a:latin typeface="微软雅黑" panose="020B0503020204020204" charset="-122"/>
              <a:ea typeface="微软雅黑" panose="020B0503020204020204" charset="-122"/>
              <a:sym typeface="+mn-ea"/>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checkerboard(across)">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8"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Wingdings" panose="05000000000000000000" charset="0"/>
              <a:buChar char="Ø"/>
            </a:pPr>
            <a:r>
              <a:rPr lang="zh-CN" altLang="en-US" dirty="0" smtClean="0"/>
              <a:t>要尽早的开始测试。所以一般从需求阶段就要开始测试</a:t>
            </a:r>
            <a:endParaRPr lang="zh-CN" altLang="en-US" dirty="0"/>
          </a:p>
        </p:txBody>
      </p:sp>
      <p:sp>
        <p:nvSpPr>
          <p:cNvPr id="3" name="标题 2"/>
          <p:cNvSpPr>
            <a:spLocks noGrp="1"/>
          </p:cNvSpPr>
          <p:nvPr>
            <p:ph type="title"/>
          </p:nvPr>
        </p:nvSpPr>
        <p:spPr/>
        <p:txBody>
          <a:bodyPr>
            <a:normAutofit/>
          </a:bodyPr>
          <a:lstStyle/>
          <a:p>
            <a:pPr lvl="0"/>
            <a:r>
              <a:rPr lang="zh-CN" altLang="en-US" dirty="0" smtClean="0"/>
              <a:t>问题：什么时候开始测试？</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checkerboard(across)">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8"/>
          <p:cNvSpPr>
            <a:spLocks noChangeArrowheads="1"/>
          </p:cNvSpPr>
          <p:nvPr/>
        </p:nvSpPr>
        <p:spPr bwMode="auto">
          <a:xfrm>
            <a:off x="1273810" y="1794510"/>
            <a:ext cx="7493000" cy="3594735"/>
          </a:xfrm>
          <a:prstGeom prst="rect">
            <a:avLst/>
          </a:prstGeom>
          <a:noFill/>
          <a:ln>
            <a:noFill/>
          </a:ln>
          <a:effectLst/>
          <a:extLst>
            <a:ext uri="{909E8E84-426E-40DD-AFC4-6F175D3DCCD1}">
              <a14:hiddenFill xmlns:a14="http://schemas.microsoft.com/office/drawing/2010/main">
                <a:solidFill>
                  <a:schemeClr val="accent1">
                    <a:alpha val="50195"/>
                  </a:schemeClr>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noAutofit/>
          </a:bodyPr>
          <a:lstStyle>
            <a:lvl1pPr marL="457200" indent="-457200">
              <a:tabLst>
                <a:tab pos="685800" algn="l"/>
              </a:tabLst>
              <a:defRPr>
                <a:solidFill>
                  <a:schemeClr val="tx1"/>
                </a:solidFill>
                <a:latin typeface="Arial" panose="020B0604020202020204" pitchFamily="34" charset="0"/>
                <a:ea typeface="宋体" panose="02010600030101010101" pitchFamily="2" charset="-122"/>
              </a:defRPr>
            </a:lvl1pPr>
            <a:lvl2pPr marL="914400" indent="-457200">
              <a:tabLst>
                <a:tab pos="685800" algn="l"/>
              </a:tabLst>
              <a:defRPr>
                <a:solidFill>
                  <a:schemeClr val="tx1"/>
                </a:solidFill>
                <a:latin typeface="Arial" panose="020B0604020202020204" pitchFamily="34" charset="0"/>
                <a:ea typeface="宋体" panose="02010600030101010101" pitchFamily="2" charset="-122"/>
              </a:defRPr>
            </a:lvl2pPr>
            <a:lvl3pPr marL="1371600" indent="-457200">
              <a:tabLst>
                <a:tab pos="685800" algn="l"/>
              </a:tabLst>
              <a:defRPr>
                <a:solidFill>
                  <a:schemeClr val="tx1"/>
                </a:solidFill>
                <a:latin typeface="Arial" panose="020B0604020202020204" pitchFamily="34" charset="0"/>
                <a:ea typeface="宋体" panose="02010600030101010101" pitchFamily="2" charset="-122"/>
              </a:defRPr>
            </a:lvl3pPr>
            <a:lvl4pPr marL="1828800" indent="-457200">
              <a:tabLst>
                <a:tab pos="685800" algn="l"/>
              </a:tabLst>
              <a:defRPr>
                <a:solidFill>
                  <a:schemeClr val="tx1"/>
                </a:solidFill>
                <a:latin typeface="Arial" panose="020B0604020202020204" pitchFamily="34" charset="0"/>
                <a:ea typeface="宋体" panose="02010600030101010101" pitchFamily="2" charset="-122"/>
              </a:defRPr>
            </a:lvl4pPr>
            <a:lvl5pPr marL="2286000" indent="-457200">
              <a:tabLst>
                <a:tab pos="685800" algn="l"/>
              </a:tabLst>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tabLst>
                <a:tab pos="685800" algn="l"/>
              </a:tabLs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tabLst>
                <a:tab pos="685800" algn="l"/>
              </a:tabLs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tabLst>
                <a:tab pos="685800" algn="l"/>
              </a:tabLs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tabLst>
                <a:tab pos="685800" algn="l"/>
              </a:tabLst>
              <a:defRPr>
                <a:solidFill>
                  <a:schemeClr val="tx1"/>
                </a:solidFill>
                <a:latin typeface="Arial" panose="020B0604020202020204" pitchFamily="34" charset="0"/>
                <a:ea typeface="宋体" panose="02010600030101010101" pitchFamily="2" charset="-122"/>
              </a:defRPr>
            </a:lvl9pPr>
          </a:lstStyle>
          <a:p>
            <a:pPr marL="0" indent="0" algn="l" defTabSz="1828800" eaLnBrk="0" fontAlgn="base">
              <a:lnSpc>
                <a:spcPct val="150000"/>
              </a:lnSpc>
              <a:spcBef>
                <a:spcPct val="0"/>
              </a:spcBef>
              <a:spcAft>
                <a:spcPct val="0"/>
              </a:spcAft>
              <a:buFont typeface="+mj-ea"/>
              <a:buNone/>
              <a:tabLst>
                <a:tab pos="1371600" algn="l"/>
              </a:tabLst>
            </a:pPr>
            <a:r>
              <a:rPr lang="zh-CN" altLang="en-US" sz="2400" kern="1200" dirty="0">
                <a:latin typeface="微软雅黑" panose="020B0503020204020204" charset="-122"/>
                <a:ea typeface="微软雅黑" panose="020B0503020204020204" charset="-122"/>
                <a:cs typeface="+mn-cs"/>
              </a:rPr>
              <a:t>（</a:t>
            </a:r>
            <a:r>
              <a:rPr lang="en-US" altLang="zh-CN" sz="2400" kern="1200" dirty="0">
                <a:latin typeface="微软雅黑" panose="020B0503020204020204" charset="-122"/>
                <a:ea typeface="微软雅黑" panose="020B0503020204020204" charset="-122"/>
                <a:cs typeface="+mn-cs"/>
              </a:rPr>
              <a:t>1</a:t>
            </a:r>
            <a:r>
              <a:rPr lang="zh-CN" altLang="en-US" sz="2400" kern="1200" dirty="0">
                <a:latin typeface="微软雅黑" panose="020B0503020204020204" charset="-122"/>
                <a:ea typeface="微软雅黑" panose="020B0503020204020204" charset="-122"/>
                <a:cs typeface="+mn-cs"/>
              </a:rPr>
              <a:t>）非技术原因</a:t>
            </a:r>
            <a:endParaRPr lang="zh-CN" altLang="en-US" sz="2400" kern="1200" dirty="0">
              <a:latin typeface="微软雅黑" panose="020B0503020204020204" charset="-122"/>
              <a:ea typeface="微软雅黑" panose="020B0503020204020204" charset="-122"/>
              <a:cs typeface="+mn-cs"/>
            </a:endParaRPr>
          </a:p>
          <a:p>
            <a:pPr marL="914400" indent="-914400" algn="l" defTabSz="1828800" eaLnBrk="0" fontAlgn="base">
              <a:lnSpc>
                <a:spcPct val="150000"/>
              </a:lnSpc>
              <a:spcBef>
                <a:spcPct val="0"/>
              </a:spcBef>
              <a:spcAft>
                <a:spcPct val="0"/>
              </a:spcAft>
              <a:tabLst>
                <a:tab pos="1371600" algn="l"/>
              </a:tabLst>
            </a:pPr>
            <a:r>
              <a:rPr lang="zh-CN" altLang="en-US" sz="2400" b="0" kern="1200" dirty="0">
                <a:latin typeface="微软雅黑" panose="020B0503020204020204" charset="-122"/>
                <a:ea typeface="微软雅黑" panose="020B0503020204020204" charset="-122"/>
                <a:cs typeface="+mn-cs"/>
              </a:rPr>
              <a:t>需求理解不到位、需求变化、需求不一致、需求不完整</a:t>
            </a:r>
            <a:endParaRPr lang="en-US" altLang="zh-CN" sz="2400" b="0" kern="1200" dirty="0">
              <a:latin typeface="微软雅黑" panose="020B0503020204020204" charset="-122"/>
              <a:ea typeface="微软雅黑" panose="020B0503020204020204" charset="-122"/>
              <a:cs typeface="+mn-cs"/>
            </a:endParaRPr>
          </a:p>
          <a:p>
            <a:pPr marL="914400" indent="-914400" algn="l" defTabSz="1828800" eaLnBrk="0" fontAlgn="base">
              <a:lnSpc>
                <a:spcPct val="150000"/>
              </a:lnSpc>
              <a:spcBef>
                <a:spcPct val="0"/>
              </a:spcBef>
              <a:spcAft>
                <a:spcPct val="0"/>
              </a:spcAft>
              <a:tabLst>
                <a:tab pos="1371600" algn="l"/>
              </a:tabLst>
            </a:pPr>
            <a:r>
              <a:rPr lang="en-US" altLang="zh-CN" sz="2400" b="0" kern="1200" dirty="0">
                <a:latin typeface="微软雅黑" panose="020B0503020204020204" charset="-122"/>
                <a:ea typeface="微软雅黑" panose="020B0503020204020204" charset="-122"/>
                <a:cs typeface="+mn-cs"/>
              </a:rPr>
              <a:t> </a:t>
            </a:r>
            <a:r>
              <a:rPr lang="zh-CN" altLang="en-US" sz="2400" b="0" kern="1200" dirty="0">
                <a:latin typeface="微软雅黑" panose="020B0503020204020204" charset="-122"/>
                <a:ea typeface="微软雅黑" panose="020B0503020204020204" charset="-122"/>
                <a:cs typeface="+mn-cs"/>
              </a:rPr>
              <a:t>（</a:t>
            </a:r>
            <a:r>
              <a:rPr lang="zh-CN" altLang="en-US" sz="2400" b="0" kern="1200" dirty="0">
                <a:solidFill>
                  <a:srgbClr val="C00000"/>
                </a:solidFill>
                <a:latin typeface="微软雅黑" panose="020B0503020204020204" charset="-122"/>
                <a:ea typeface="微软雅黑" panose="020B0503020204020204" charset="-122"/>
                <a:cs typeface="+mn-cs"/>
              </a:rPr>
              <a:t>开发人员</a:t>
            </a:r>
            <a:r>
              <a:rPr lang="zh-CN" altLang="en-US" sz="2400" b="0" kern="1200" dirty="0">
                <a:solidFill>
                  <a:srgbClr val="C00000"/>
                </a:solidFill>
                <a:highlight>
                  <a:srgbClr val="FFFF00"/>
                </a:highlight>
                <a:latin typeface="微软雅黑" panose="020B0503020204020204" charset="-122"/>
                <a:ea typeface="微软雅黑" panose="020B0503020204020204" charset="-122"/>
                <a:cs typeface="+mn-cs"/>
              </a:rPr>
              <a:t>没理解</a:t>
            </a:r>
            <a:r>
              <a:rPr lang="zh-CN" altLang="en-US" sz="2400" b="0" kern="1200" dirty="0">
                <a:solidFill>
                  <a:srgbClr val="C00000"/>
                </a:solidFill>
                <a:latin typeface="微软雅黑" panose="020B0503020204020204" charset="-122"/>
                <a:ea typeface="微软雅黑" panose="020B0503020204020204" charset="-122"/>
                <a:cs typeface="+mn-cs"/>
              </a:rPr>
              <a:t>好“要做什么”</a:t>
            </a:r>
            <a:r>
              <a:rPr lang="zh-CN" altLang="en-US" sz="2400" b="0" kern="1200" dirty="0">
                <a:latin typeface="微软雅黑" panose="020B0503020204020204" charset="-122"/>
                <a:ea typeface="微软雅黑" panose="020B0503020204020204" charset="-122"/>
                <a:cs typeface="+mn-cs"/>
              </a:rPr>
              <a:t>）</a:t>
            </a:r>
            <a:endParaRPr lang="en-US" altLang="zh-CN" sz="2400" b="0" kern="1200" dirty="0">
              <a:latin typeface="微软雅黑" panose="020B0503020204020204" charset="-122"/>
              <a:ea typeface="微软雅黑" panose="020B0503020204020204" charset="-122"/>
              <a:cs typeface="+mn-cs"/>
            </a:endParaRPr>
          </a:p>
          <a:p>
            <a:pPr marL="914400" indent="-914400" algn="l" defTabSz="1828800" eaLnBrk="0" fontAlgn="base">
              <a:lnSpc>
                <a:spcPct val="150000"/>
              </a:lnSpc>
              <a:spcBef>
                <a:spcPct val="0"/>
              </a:spcBef>
              <a:spcAft>
                <a:spcPct val="0"/>
              </a:spcAft>
              <a:tabLst>
                <a:tab pos="1371600" algn="l"/>
              </a:tabLst>
            </a:pPr>
            <a:r>
              <a:rPr lang="zh-CN" altLang="en-US" sz="2400" kern="1200" dirty="0">
                <a:latin typeface="微软雅黑" panose="020B0503020204020204" charset="-122"/>
                <a:ea typeface="微软雅黑" panose="020B0503020204020204" charset="-122"/>
                <a:cs typeface="+mn-cs"/>
              </a:rPr>
              <a:t>（</a:t>
            </a:r>
            <a:r>
              <a:rPr lang="en-US" altLang="zh-CN" sz="2400" kern="1200" dirty="0">
                <a:latin typeface="微软雅黑" panose="020B0503020204020204" charset="-122"/>
                <a:ea typeface="微软雅黑" panose="020B0503020204020204" charset="-122"/>
                <a:cs typeface="+mn-cs"/>
              </a:rPr>
              <a:t>2</a:t>
            </a:r>
            <a:r>
              <a:rPr lang="zh-CN" altLang="en-US" sz="2400" kern="1200" dirty="0">
                <a:latin typeface="微软雅黑" panose="020B0503020204020204" charset="-122"/>
                <a:ea typeface="微软雅黑" panose="020B0503020204020204" charset="-122"/>
                <a:cs typeface="+mn-cs"/>
              </a:rPr>
              <a:t>）技术原因</a:t>
            </a:r>
            <a:endParaRPr lang="zh-CN" altLang="en-US" sz="2400" b="0" kern="1200" dirty="0">
              <a:latin typeface="微软雅黑" panose="020B0503020204020204" charset="-122"/>
              <a:ea typeface="微软雅黑" panose="020B0503020204020204" charset="-122"/>
              <a:cs typeface="+mn-cs"/>
            </a:endParaRPr>
          </a:p>
          <a:p>
            <a:pPr marL="914400" indent="-914400" algn="l" defTabSz="1828800" eaLnBrk="0" fontAlgn="base">
              <a:lnSpc>
                <a:spcPct val="150000"/>
              </a:lnSpc>
              <a:spcBef>
                <a:spcPct val="0"/>
              </a:spcBef>
              <a:spcAft>
                <a:spcPct val="0"/>
              </a:spcAft>
              <a:tabLst>
                <a:tab pos="1371600" algn="l"/>
              </a:tabLst>
            </a:pPr>
            <a:r>
              <a:rPr lang="zh-CN" altLang="en-US" sz="2400" b="0" kern="1200" dirty="0">
                <a:latin typeface="微软雅黑" panose="020B0503020204020204" charset="-122"/>
                <a:ea typeface="微软雅黑" panose="020B0503020204020204" charset="-122"/>
                <a:cs typeface="+mn-cs"/>
              </a:rPr>
              <a:t>架构有瑕疵、算法有问题、编码错误</a:t>
            </a:r>
            <a:endParaRPr lang="zh-CN" altLang="en-US" sz="2400" b="0" kern="1200" dirty="0">
              <a:latin typeface="微软雅黑" panose="020B0503020204020204" charset="-122"/>
              <a:ea typeface="微软雅黑" panose="020B0503020204020204" charset="-122"/>
              <a:cs typeface="+mn-cs"/>
            </a:endParaRPr>
          </a:p>
          <a:p>
            <a:pPr marL="914400" indent="-914400" algn="l" defTabSz="1828800" eaLnBrk="0" fontAlgn="base">
              <a:lnSpc>
                <a:spcPct val="150000"/>
              </a:lnSpc>
              <a:spcBef>
                <a:spcPct val="0"/>
              </a:spcBef>
              <a:spcAft>
                <a:spcPct val="0"/>
              </a:spcAft>
              <a:tabLst>
                <a:tab pos="1371600" algn="l"/>
              </a:tabLst>
            </a:pPr>
            <a:r>
              <a:rPr lang="zh-CN" altLang="en-US" sz="2400" b="0" kern="1200" dirty="0">
                <a:latin typeface="微软雅黑" panose="020B0503020204020204" charset="-122"/>
                <a:ea typeface="微软雅黑" panose="020B0503020204020204" charset="-122"/>
              </a:rPr>
              <a:t>（</a:t>
            </a:r>
            <a:r>
              <a:rPr lang="zh-CN" altLang="en-US" sz="2400" b="0" kern="1200" dirty="0">
                <a:solidFill>
                  <a:srgbClr val="C00000"/>
                </a:solidFill>
                <a:latin typeface="微软雅黑" panose="020B0503020204020204" charset="-122"/>
                <a:ea typeface="微软雅黑" panose="020B0503020204020204" charset="-122"/>
              </a:rPr>
              <a:t>开发人员知道该做什么，但是</a:t>
            </a:r>
            <a:r>
              <a:rPr lang="zh-CN" altLang="en-US" sz="2400" b="0" kern="1200" dirty="0">
                <a:solidFill>
                  <a:srgbClr val="C00000"/>
                </a:solidFill>
                <a:highlight>
                  <a:srgbClr val="FFFF00"/>
                </a:highlight>
                <a:latin typeface="微软雅黑" panose="020B0503020204020204" charset="-122"/>
                <a:ea typeface="微软雅黑" panose="020B0503020204020204" charset="-122"/>
              </a:rPr>
              <a:t>没做好</a:t>
            </a:r>
            <a:r>
              <a:rPr lang="zh-CN" altLang="en-US" sz="2400" b="0" kern="1200" dirty="0">
                <a:latin typeface="微软雅黑" panose="020B0503020204020204" charset="-122"/>
                <a:ea typeface="微软雅黑" panose="020B0503020204020204" charset="-122"/>
              </a:rPr>
              <a:t>）</a:t>
            </a:r>
            <a:endParaRPr lang="zh-CN" altLang="en-US" sz="2400" b="0" kern="1200" dirty="0">
              <a:latin typeface="微软雅黑" panose="020B0503020204020204" charset="-122"/>
              <a:ea typeface="微软雅黑" panose="020B0503020204020204" charset="-122"/>
            </a:endParaRPr>
          </a:p>
        </p:txBody>
      </p:sp>
      <p:sp>
        <p:nvSpPr>
          <p:cNvPr id="2" name="标题 1"/>
          <p:cNvSpPr>
            <a:spLocks noGrp="1"/>
          </p:cNvSpPr>
          <p:nvPr>
            <p:ph type="title"/>
          </p:nvPr>
        </p:nvSpPr>
        <p:spPr>
          <a:xfrm>
            <a:off x="1026795" y="980440"/>
            <a:ext cx="5727700" cy="391160"/>
          </a:xfrm>
        </p:spPr>
        <p:txBody>
          <a:bodyPr>
            <a:noAutofit/>
          </a:bodyPr>
          <a:lstStyle/>
          <a:p>
            <a:r>
              <a:rPr lang="zh-CN" altLang="en-US" dirty="0"/>
              <a:t>软件缺陷的产生的</a:t>
            </a:r>
            <a:r>
              <a:rPr lang="zh-CN" altLang="en-US" dirty="0">
                <a:solidFill>
                  <a:srgbClr val="C00000"/>
                </a:solidFill>
              </a:rPr>
              <a:t>原因</a:t>
            </a:r>
            <a:endParaRPr lang="zh-CN" altLang="en-US" dirty="0">
              <a:solidFill>
                <a:srgbClr val="C00000"/>
              </a:solidFill>
            </a:endParaRPr>
          </a:p>
        </p:txBody>
      </p:sp>
      <p:pic>
        <p:nvPicPr>
          <p:cNvPr id="4" name="音频 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8961239" y="5817989"/>
            <a:ext cx="101798" cy="101798"/>
          </a:xfrm>
          <a:prstGeom prst="rect">
            <a:avLst/>
          </a:prstGeom>
        </p:spPr>
      </p:pic>
      <p:sp>
        <p:nvSpPr>
          <p:cNvPr id="5" name="矩形 11"/>
          <p:cNvSpPr txBox="1"/>
          <p:nvPr/>
        </p:nvSpPr>
        <p:spPr>
          <a:xfrm>
            <a:off x="348398" y="1291411"/>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3</a:t>
            </a:r>
            <a:endParaRPr lang="en-US" altLang="zh-CN" sz="1725"/>
          </a:p>
        </p:txBody>
      </p:sp>
    </p:spTree>
  </p:cSld>
  <p:clrMapOvr>
    <a:masterClrMapping/>
  </p:clrMapOvr>
  <p:transition spd="med" advTm="6255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r>
              <a:rPr lang="zh-CN" altLang="en-US"/>
              <a:t>课程成绩构成：</a:t>
            </a:r>
            <a:endParaRPr lang="zh-CN" altLang="en-US"/>
          </a:p>
          <a:p>
            <a:r>
              <a:rPr lang="zh-CN" altLang="en-US"/>
              <a:t>平时成绩占40%（考勤</a:t>
            </a:r>
            <a:r>
              <a:rPr lang="en-US" altLang="zh-CN"/>
              <a:t>5%</a:t>
            </a:r>
            <a:r>
              <a:rPr lang="zh-CN" altLang="en-US"/>
              <a:t>，课堂讨论及任务完成情况</a:t>
            </a:r>
            <a:r>
              <a:rPr lang="en-US" altLang="zh-CN"/>
              <a:t>5</a:t>
            </a:r>
            <a:r>
              <a:rPr lang="zh-CN" altLang="en-US"/>
              <a:t>%，实验</a:t>
            </a:r>
            <a:r>
              <a:rPr lang="en-US" altLang="zh-CN"/>
              <a:t>2</a:t>
            </a:r>
            <a:r>
              <a:rPr lang="zh-CN" altLang="en-US"/>
              <a:t>0%，课后作业</a:t>
            </a:r>
            <a:r>
              <a:rPr lang="en-US" altLang="zh-CN"/>
              <a:t>10%</a:t>
            </a:r>
            <a:r>
              <a:rPr lang="zh-CN" altLang="en-US"/>
              <a:t>）</a:t>
            </a:r>
            <a:r>
              <a:rPr lang="en-US" altLang="zh-CN"/>
              <a:t>+</a:t>
            </a:r>
            <a:r>
              <a:rPr lang="zh-CN" altLang="en-US"/>
              <a:t>期末考核成绩占60%。</a:t>
            </a:r>
            <a:endParaRPr lang="zh-CN" altLang="en-US"/>
          </a:p>
          <a:p>
            <a:endParaRPr lang="zh-CN" altLang="en-US"/>
          </a:p>
          <a:p>
            <a:endParaRPr lang="zh-CN" altLang="en-US"/>
          </a:p>
        </p:txBody>
      </p:sp>
      <p:sp>
        <p:nvSpPr>
          <p:cNvPr id="3" name="标题 2"/>
          <p:cNvSpPr>
            <a:spLocks noGrp="1"/>
          </p:cNvSpPr>
          <p:nvPr>
            <p:ph type="title"/>
          </p:nvPr>
        </p:nvSpPr>
        <p:spPr/>
        <p:txBody>
          <a:bodyPr>
            <a:normAutofit/>
          </a:bodyPr>
          <a:p>
            <a:r>
              <a:rPr lang="zh-CN" altLang="en-US"/>
              <a:t>考核：</a:t>
            </a:r>
            <a:endParaRPr lang="zh-CN" altLang="en-US"/>
          </a:p>
        </p:txBody>
      </p:sp>
      <p:sp>
        <p:nvSpPr>
          <p:cNvPr id="4" name="文本框 3"/>
          <p:cNvSpPr txBox="1"/>
          <p:nvPr/>
        </p:nvSpPr>
        <p:spPr>
          <a:xfrm>
            <a:off x="2411730" y="4004945"/>
            <a:ext cx="3970655" cy="583565"/>
          </a:xfrm>
          <a:prstGeom prst="rect">
            <a:avLst/>
          </a:prstGeom>
          <a:noFill/>
        </p:spPr>
        <p:txBody>
          <a:bodyPr wrap="square" rtlCol="0">
            <a:spAutoFit/>
          </a:bodyPr>
          <a:p>
            <a:r>
              <a:rPr lang="zh-CN" altLang="en-US" sz="3200" b="1">
                <a:solidFill>
                  <a:srgbClr val="FF0000"/>
                </a:solidFill>
              </a:rPr>
              <a:t>关注过程，重在平时</a:t>
            </a:r>
            <a:endParaRPr lang="zh-CN" altLang="en-US" sz="3200" b="1">
              <a:solidFill>
                <a:srgbClr val="FF0000"/>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0"/>
            <a:r>
              <a:rPr lang="zh-CN" altLang="en-US" dirty="0" smtClean="0"/>
              <a:t>问题：为什么要尽早的开始测试？</a:t>
            </a:r>
            <a:endParaRPr lang="zh-CN" altLang="en-US" dirty="0"/>
          </a:p>
        </p:txBody>
      </p:sp>
      <p:pic>
        <p:nvPicPr>
          <p:cNvPr id="4" name="Picture 3" descr="图2-5%20%20软件缺陷在不同阶段的分布图"/>
          <p:cNvPicPr>
            <a:picLocks noGrp="1" noChangeAspect="1" noChangeArrowheads="1"/>
          </p:cNvPicPr>
          <p:nvPr>
            <p:ph idx="1"/>
          </p:nvPr>
        </p:nvPicPr>
        <p:blipFill>
          <a:blip r:embed="rId1" cstate="print"/>
          <a:srcRect/>
          <a:stretch>
            <a:fillRect/>
          </a:stretch>
        </p:blipFill>
        <p:spPr>
          <a:xfrm>
            <a:off x="1428728" y="1928802"/>
            <a:ext cx="6500858" cy="3939520"/>
          </a:xfrm>
          <a:noFill/>
        </p:spPr>
      </p:pic>
      <p:sp>
        <p:nvSpPr>
          <p:cNvPr id="6" name="矩形 5"/>
          <p:cNvSpPr/>
          <p:nvPr/>
        </p:nvSpPr>
        <p:spPr>
          <a:xfrm>
            <a:off x="3071802" y="5929330"/>
            <a:ext cx="3070071" cy="369332"/>
          </a:xfrm>
          <a:prstGeom prst="rect">
            <a:avLst/>
          </a:prstGeom>
        </p:spPr>
        <p:txBody>
          <a:bodyPr wrap="none">
            <a:spAutoFit/>
          </a:bodyPr>
          <a:lstStyle/>
          <a:p>
            <a:r>
              <a:rPr lang="zh-CN" altLang="en-US" dirty="0" smtClean="0">
                <a:solidFill>
                  <a:srgbClr val="0070C0"/>
                </a:solidFill>
                <a:latin typeface="+mj-ea"/>
              </a:rPr>
              <a:t>软件缺陷在不同阶段的分布 </a:t>
            </a:r>
            <a:endParaRPr lang="zh-CN" alt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pPr lvl="0"/>
            <a:r>
              <a:rPr lang="zh-CN" altLang="en-US" dirty="0" smtClean="0"/>
              <a:t>问题：为什么要尽早的开始测试？</a:t>
            </a:r>
            <a:endParaRPr lang="zh-CN" altLang="en-US" dirty="0"/>
          </a:p>
        </p:txBody>
      </p:sp>
      <p:sp>
        <p:nvSpPr>
          <p:cNvPr id="6" name="矩形 5"/>
          <p:cNvSpPr/>
          <p:nvPr/>
        </p:nvSpPr>
        <p:spPr>
          <a:xfrm>
            <a:off x="3857620" y="5715016"/>
            <a:ext cx="2031325" cy="369332"/>
          </a:xfrm>
          <a:prstGeom prst="rect">
            <a:avLst/>
          </a:prstGeom>
        </p:spPr>
        <p:txBody>
          <a:bodyPr wrap="none">
            <a:spAutoFit/>
          </a:bodyPr>
          <a:lstStyle/>
          <a:p>
            <a:r>
              <a:rPr lang="zh-CN" altLang="en-US" dirty="0" smtClean="0">
                <a:solidFill>
                  <a:srgbClr val="0070C0"/>
                </a:solidFill>
                <a:latin typeface="+mj-ea"/>
              </a:rPr>
              <a:t>修复软件缺陷成本</a:t>
            </a:r>
            <a:endParaRPr lang="zh-CN" altLang="en-US" dirty="0"/>
          </a:p>
        </p:txBody>
      </p:sp>
      <p:pic>
        <p:nvPicPr>
          <p:cNvPr id="7" name="Picture 6" descr="图2-3%20软件缺陷随着时间带来越来越大的成本"/>
          <p:cNvPicPr>
            <a:picLocks noGrp="1" noChangeAspect="1" noChangeArrowheads="1"/>
          </p:cNvPicPr>
          <p:nvPr>
            <p:ph idx="1"/>
          </p:nvPr>
        </p:nvPicPr>
        <p:blipFill>
          <a:blip r:embed="rId1" cstate="print"/>
          <a:srcRect/>
          <a:stretch>
            <a:fillRect/>
          </a:stretch>
        </p:blipFill>
        <p:spPr bwMode="auto">
          <a:xfrm>
            <a:off x="1785918" y="1571612"/>
            <a:ext cx="6494364" cy="40005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Wingdings" panose="05000000000000000000" pitchFamily="2" charset="2"/>
              <a:buChar char="Ø"/>
            </a:pPr>
            <a:r>
              <a:rPr lang="zh-CN" altLang="en-US" b="1" dirty="0" smtClean="0"/>
              <a:t>测试的目的就是</a:t>
            </a:r>
            <a:r>
              <a:rPr lang="zh-CN" altLang="en-US" b="1" dirty="0" smtClean="0">
                <a:solidFill>
                  <a:srgbClr val="0070C0"/>
                </a:solidFill>
              </a:rPr>
              <a:t>尽可能早的</a:t>
            </a:r>
            <a:r>
              <a:rPr lang="zh-CN" altLang="en-US" b="1" dirty="0" smtClean="0"/>
              <a:t>发现缺陷。</a:t>
            </a:r>
            <a:endParaRPr lang="zh-CN" altLang="en-US" dirty="0"/>
          </a:p>
        </p:txBody>
      </p:sp>
      <p:sp>
        <p:nvSpPr>
          <p:cNvPr id="3" name="标题 2"/>
          <p:cNvSpPr>
            <a:spLocks noGrp="1"/>
          </p:cNvSpPr>
          <p:nvPr>
            <p:ph type="title"/>
          </p:nvPr>
        </p:nvSpPr>
        <p:spPr/>
        <p:txBody>
          <a:bodyPr/>
          <a:lstStyle/>
          <a:p>
            <a:r>
              <a:rPr lang="zh-CN" altLang="en-US" dirty="0" smtClean="0"/>
              <a:t>软件测试的目的</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diamond(in)">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043305" y="1052830"/>
            <a:ext cx="3792855" cy="391160"/>
          </a:xfrm>
          <a:ln w="12700">
            <a:miter lim="400000"/>
          </a:ln>
        </p:spPr>
        <p:txBody>
          <a:bodyPr lIns="19050" tIns="19050" rIns="19050" bIns="19050" anchor="ctr">
            <a:noAutofit/>
          </a:bodyPr>
          <a:lstStyle/>
          <a:p>
            <a:r>
              <a:rPr lang="zh-CN" altLang="en-US" dirty="0">
                <a:latin typeface="微软雅黑" panose="020B0503020204020204" charset="-122"/>
                <a:ea typeface="微软雅黑" panose="020B0503020204020204" charset="-122"/>
              </a:rPr>
              <a:t>软件测试模型</a:t>
            </a:r>
            <a:endParaRPr lang="zh-CN" altLang="en-US" dirty="0">
              <a:latin typeface="微软雅黑" panose="020B0503020204020204" charset="-122"/>
              <a:ea typeface="微软雅黑" panose="020B0503020204020204" charset="-122"/>
            </a:endParaRPr>
          </a:p>
        </p:txBody>
      </p:sp>
      <p:sp>
        <p:nvSpPr>
          <p:cNvPr id="6" name="矩形 5"/>
          <p:cNvSpPr/>
          <p:nvPr/>
        </p:nvSpPr>
        <p:spPr>
          <a:xfrm>
            <a:off x="826186" y="2124173"/>
            <a:ext cx="3388476" cy="922020"/>
          </a:xfrm>
          <a:prstGeom prst="rect">
            <a:avLst/>
          </a:prstGeom>
        </p:spPr>
        <p:txBody>
          <a:bodyPr wrap="square">
            <a:spAutoFit/>
          </a:bodyPr>
          <a:lstStyle/>
          <a:p>
            <a:pPr marL="685800" indent="-685800" algn="l" defTabSz="914400" hangingPunct="1">
              <a:lnSpc>
                <a:spcPct val="150000"/>
              </a:lnSpc>
              <a:buFont typeface="Wingdings" panose="05000000000000000000" pitchFamily="2" charset="2"/>
              <a:buChar char="l"/>
            </a:pPr>
            <a:r>
              <a:rPr lang="zh-CN" altLang="en-US" b="0" kern="1200" dirty="0">
                <a:solidFill>
                  <a:schemeClr val="tx1"/>
                </a:solidFill>
                <a:latin typeface="微软雅黑" panose="020B0503020204020204" charset="-122"/>
                <a:ea typeface="微软雅黑" panose="020B0503020204020204" charset="-122"/>
              </a:rPr>
              <a:t>软件测试越早越好，软件缺陷的生命周期越短越好！</a:t>
            </a:r>
            <a:endParaRPr lang="zh-CN" altLang="en-US" b="0" kern="1200" dirty="0">
              <a:solidFill>
                <a:schemeClr val="tx1"/>
              </a:solidFill>
              <a:latin typeface="微软雅黑" panose="020B0503020204020204" charset="-122"/>
              <a:ea typeface="微软雅黑" panose="020B0503020204020204" charset="-122"/>
            </a:endParaRPr>
          </a:p>
        </p:txBody>
      </p:sp>
      <p:sp>
        <p:nvSpPr>
          <p:cNvPr id="7" name="矩形 6"/>
          <p:cNvSpPr/>
          <p:nvPr/>
        </p:nvSpPr>
        <p:spPr>
          <a:xfrm>
            <a:off x="5131486" y="2124173"/>
            <a:ext cx="3388476" cy="922020"/>
          </a:xfrm>
          <a:prstGeom prst="rect">
            <a:avLst/>
          </a:prstGeom>
        </p:spPr>
        <p:txBody>
          <a:bodyPr wrap="square">
            <a:spAutoFit/>
          </a:bodyPr>
          <a:lstStyle/>
          <a:p>
            <a:pPr marL="685800" indent="-685800" algn="l" defTabSz="914400" hangingPunct="1">
              <a:lnSpc>
                <a:spcPct val="150000"/>
              </a:lnSpc>
              <a:buFont typeface="Wingdings" panose="05000000000000000000" pitchFamily="2" charset="2"/>
              <a:buChar char="l"/>
            </a:pPr>
            <a:r>
              <a:rPr lang="zh-CN" altLang="en-US" b="0" kern="1200" dirty="0">
                <a:solidFill>
                  <a:schemeClr val="tx1"/>
                </a:solidFill>
                <a:latin typeface="微软雅黑" panose="020B0503020204020204" charset="-122"/>
                <a:ea typeface="微软雅黑" panose="020B0503020204020204" charset="-122"/>
              </a:rPr>
              <a:t>大部分软件缺陷在软件开发的早期就已经出现</a:t>
            </a:r>
            <a:endParaRPr lang="zh-CN" altLang="en-US" b="0" kern="1200" dirty="0">
              <a:solidFill>
                <a:schemeClr val="tx1"/>
              </a:solidFill>
              <a:latin typeface="微软雅黑" panose="020B0503020204020204" charset="-122"/>
              <a:ea typeface="微软雅黑" panose="020B0503020204020204" charset="-122"/>
            </a:endParaRPr>
          </a:p>
        </p:txBody>
      </p:sp>
      <p:sp>
        <p:nvSpPr>
          <p:cNvPr id="17" name="矩形 16"/>
          <p:cNvSpPr/>
          <p:nvPr/>
        </p:nvSpPr>
        <p:spPr>
          <a:xfrm>
            <a:off x="5127676" y="3814495"/>
            <a:ext cx="3392286" cy="922020"/>
          </a:xfrm>
          <a:prstGeom prst="rect">
            <a:avLst/>
          </a:prstGeom>
        </p:spPr>
        <p:txBody>
          <a:bodyPr wrap="square">
            <a:spAutoFit/>
          </a:bodyPr>
          <a:lstStyle/>
          <a:p>
            <a:pPr marL="685800" indent="-685800" algn="l" defTabSz="914400" hangingPunct="1">
              <a:lnSpc>
                <a:spcPct val="150000"/>
              </a:lnSpc>
              <a:buFont typeface="Wingdings" panose="05000000000000000000" pitchFamily="2" charset="2"/>
              <a:buChar char="l"/>
            </a:pPr>
            <a:r>
              <a:rPr lang="zh-CN" altLang="en-US" b="0" kern="1200" dirty="0">
                <a:solidFill>
                  <a:srgbClr val="FF0000"/>
                </a:solidFill>
                <a:latin typeface="微软雅黑" panose="020B0503020204020204" charset="-122"/>
                <a:ea typeface="微软雅黑" panose="020B0503020204020204" charset="-122"/>
              </a:rPr>
              <a:t>最后阶段再测试，为时晚矣！</a:t>
            </a:r>
            <a:endParaRPr lang="zh-CN" altLang="en-US" b="0" kern="1200" dirty="0">
              <a:solidFill>
                <a:srgbClr val="FF0000"/>
              </a:solidFill>
              <a:latin typeface="微软雅黑" panose="020B0503020204020204" charset="-122"/>
              <a:ea typeface="微软雅黑" panose="020B0503020204020204" charset="-122"/>
            </a:endParaRPr>
          </a:p>
        </p:txBody>
      </p:sp>
      <p:grpSp>
        <p:nvGrpSpPr>
          <p:cNvPr id="2" name="组合 1"/>
          <p:cNvGrpSpPr/>
          <p:nvPr/>
        </p:nvGrpSpPr>
        <p:grpSpPr>
          <a:xfrm>
            <a:off x="1015753" y="3265551"/>
            <a:ext cx="3267489" cy="1838502"/>
            <a:chOff x="3478696" y="7193533"/>
            <a:chExt cx="6388104" cy="3591609"/>
          </a:xfrm>
        </p:grpSpPr>
        <p:pic>
          <p:nvPicPr>
            <p:cNvPr id="3" name="图片 2"/>
            <p:cNvPicPr>
              <a:picLocks noChangeAspect="1"/>
            </p:cNvPicPr>
            <p:nvPr/>
          </p:nvPicPr>
          <p:blipFill>
            <a:blip r:embed="rId1"/>
            <a:stretch>
              <a:fillRect/>
            </a:stretch>
          </p:blipFill>
          <p:spPr>
            <a:xfrm>
              <a:off x="4826000" y="7193533"/>
              <a:ext cx="5040800" cy="3591609"/>
            </a:xfrm>
            <a:prstGeom prst="rect">
              <a:avLst/>
            </a:prstGeom>
          </p:spPr>
        </p:pic>
        <p:sp>
          <p:nvSpPr>
            <p:cNvPr id="4" name="矩形标注 3"/>
            <p:cNvSpPr/>
            <p:nvPr/>
          </p:nvSpPr>
          <p:spPr>
            <a:xfrm>
              <a:off x="3478696" y="7478811"/>
              <a:ext cx="854766" cy="359746"/>
            </a:xfrm>
            <a:prstGeom prst="wedgeRectCallout">
              <a:avLst>
                <a:gd name="adj1" fmla="val 102638"/>
                <a:gd name="adj2" fmla="val 6986"/>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r>
                <a:rPr kumimoji="0" lang="zh-CN" altLang="en-US" sz="1200" b="0" i="0" u="none" strike="noStrike" cap="none" spc="0" normalizeH="0" baseline="0" dirty="0">
                  <a:ln>
                    <a:noFill/>
                  </a:ln>
                  <a:solidFill>
                    <a:srgbClr val="FFFFFF"/>
                  </a:solidFill>
                  <a:effectLst/>
                  <a:uFillTx/>
                  <a:latin typeface="微软雅黑" panose="020B0503020204020204" charset="-122"/>
                  <a:ea typeface="微软雅黑" panose="020B0503020204020204" charset="-122"/>
                  <a:cs typeface="+mn-cs"/>
                  <a:sym typeface="Helvetica Neue Medium"/>
                </a:rPr>
                <a:t>缺陷</a:t>
              </a:r>
              <a:endParaRPr kumimoji="0" lang="zh-CN" altLang="en-US" sz="1200" b="0" i="0" u="none" strike="noStrike" cap="none" spc="0" normalizeH="0" baseline="0" dirty="0">
                <a:ln>
                  <a:noFill/>
                </a:ln>
                <a:solidFill>
                  <a:srgbClr val="FFFFFF"/>
                </a:solidFill>
                <a:effectLst/>
                <a:uFillTx/>
                <a:latin typeface="微软雅黑" panose="020B0503020204020204" charset="-122"/>
                <a:ea typeface="微软雅黑" panose="020B0503020204020204" charset="-122"/>
                <a:cs typeface="+mn-cs"/>
                <a:sym typeface="Helvetica Neue Medium"/>
              </a:endParaRPr>
            </a:p>
          </p:txBody>
        </p:sp>
        <p:sp>
          <p:nvSpPr>
            <p:cNvPr id="5" name="矩形 4"/>
            <p:cNvSpPr/>
            <p:nvPr/>
          </p:nvSpPr>
          <p:spPr>
            <a:xfrm>
              <a:off x="8726557" y="10202141"/>
              <a:ext cx="1140243" cy="359747"/>
            </a:xfrm>
            <a:prstGeom prst="rect">
              <a:avLst/>
            </a:prstGeom>
            <a:noFill/>
            <a:ln w="38100" cap="flat">
              <a:solidFill>
                <a:srgbClr val="00A2FF"/>
              </a:solid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FFFFFF"/>
                </a:solidFill>
                <a:effectLst/>
                <a:uFillTx/>
                <a:latin typeface="微软雅黑" panose="020B0503020204020204" charset="-122"/>
                <a:ea typeface="微软雅黑" panose="020B0503020204020204" charset="-122"/>
                <a:cs typeface="+mn-cs"/>
                <a:sym typeface="Helvetica Neue Medium"/>
              </a:endParaRPr>
            </a:p>
          </p:txBody>
        </p:sp>
      </p:grpSp>
      <p:sp>
        <p:nvSpPr>
          <p:cNvPr id="10" name="矩形 11"/>
          <p:cNvSpPr txBox="1"/>
          <p:nvPr/>
        </p:nvSpPr>
        <p:spPr>
          <a:xfrm>
            <a:off x="343922" y="1301099"/>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1</a:t>
            </a:r>
            <a:endParaRPr lang="en-US" altLang="zh-CN" sz="1725"/>
          </a:p>
        </p:txBody>
      </p:sp>
    </p:spTree>
    <p:custDataLst>
      <p:tags r:id="rId2"/>
    </p:custDataLst>
  </p:cSld>
  <p:clrMapOvr>
    <a:masterClrMapping/>
  </p:clrMapOvr>
  <p:transition spd="med" advTm="6008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500" fill="hold"/>
                                        <p:tgtEl>
                                          <p:spTgt spid="6"/>
                                        </p:tgtEl>
                                        <p:attrNameLst>
                                          <p:attrName>ppt_x</p:attrName>
                                        </p:attrNameLst>
                                      </p:cBhvr>
                                      <p:tavLst>
                                        <p:tav tm="0">
                                          <p:val>
                                            <p:strVal val="0-#ppt_w/2"/>
                                          </p:val>
                                        </p:tav>
                                        <p:tav tm="100000">
                                          <p:val>
                                            <p:strVal val="#ppt_x"/>
                                          </p:val>
                                        </p:tav>
                                      </p:tavLst>
                                    </p:anim>
                                    <p:anim calcmode="lin" valueType="num">
                                      <p:cBhvr additive="base">
                                        <p:cTn id="8" dur="1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500" fill="hold"/>
                                        <p:tgtEl>
                                          <p:spTgt spid="7"/>
                                        </p:tgtEl>
                                        <p:attrNameLst>
                                          <p:attrName>ppt_x</p:attrName>
                                        </p:attrNameLst>
                                      </p:cBhvr>
                                      <p:tavLst>
                                        <p:tav tm="0">
                                          <p:val>
                                            <p:strVal val="1+#ppt_w/2"/>
                                          </p:val>
                                        </p:tav>
                                        <p:tav tm="100000">
                                          <p:val>
                                            <p:strVal val="#ppt_x"/>
                                          </p:val>
                                        </p:tav>
                                      </p:tavLst>
                                    </p:anim>
                                    <p:anim calcmode="lin" valueType="num">
                                      <p:cBhvr additive="base">
                                        <p:cTn id="12" dur="1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2500"/>
                                        <p:tgtEl>
                                          <p:spTgt spid="2"/>
                                        </p:tgtEl>
                                      </p:cBhvr>
                                    </p:animEffect>
                                  </p:childTnLst>
                                </p:cTn>
                              </p:par>
                              <p:par>
                                <p:cTn id="18" presetID="42"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anim calcmode="lin" valueType="num">
                                      <p:cBhvr>
                                        <p:cTn id="21" dur="1000" fill="hold"/>
                                        <p:tgtEl>
                                          <p:spTgt spid="17"/>
                                        </p:tgtEl>
                                        <p:attrNameLst>
                                          <p:attrName>ppt_x</p:attrName>
                                        </p:attrNameLst>
                                      </p:cBhvr>
                                      <p:tavLst>
                                        <p:tav tm="0">
                                          <p:val>
                                            <p:strVal val="#ppt_x"/>
                                          </p:val>
                                        </p:tav>
                                        <p:tav tm="100000">
                                          <p:val>
                                            <p:strVal val="#ppt_x"/>
                                          </p:val>
                                        </p:tav>
                                      </p:tavLst>
                                    </p:anim>
                                    <p:anim calcmode="lin" valueType="num">
                                      <p:cBhvr>
                                        <p:cTn id="22"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902970"/>
            <a:ext cx="3361690" cy="391160"/>
          </a:xfrm>
          <a:ln w="12700">
            <a:miter lim="400000"/>
          </a:ln>
        </p:spPr>
        <p:txBody>
          <a:bodyPr lIns="19050" tIns="19050" rIns="19050" bIns="19050" anchor="ctr">
            <a:normAutofit fontScale="90000"/>
          </a:bodyPr>
          <a:lstStyle/>
          <a:p>
            <a:r>
              <a:rPr lang="zh-CN" altLang="en-US" dirty="0"/>
              <a:t>软件测试模型</a:t>
            </a:r>
            <a:endParaRPr lang="zh-CN" altLang="en-US" dirty="0"/>
          </a:p>
        </p:txBody>
      </p:sp>
      <p:sp>
        <p:nvSpPr>
          <p:cNvPr id="24" name="矩形 23"/>
          <p:cNvSpPr/>
          <p:nvPr/>
        </p:nvSpPr>
        <p:spPr>
          <a:xfrm>
            <a:off x="6751955" y="2957195"/>
            <a:ext cx="2342515" cy="922020"/>
          </a:xfrm>
          <a:prstGeom prst="rect">
            <a:avLst/>
          </a:prstGeom>
        </p:spPr>
        <p:txBody>
          <a:bodyPr wrap="square">
            <a:spAutoFit/>
          </a:bodyPr>
          <a:lstStyle/>
          <a:p>
            <a:pPr algn="l" defTabSz="914400" hangingPunct="1">
              <a:lnSpc>
                <a:spcPct val="150000"/>
              </a:lnSpc>
            </a:pPr>
            <a:r>
              <a:rPr lang="en-US" altLang="zh-CN"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V</a:t>
            </a:r>
            <a:r>
              <a:rPr lang="zh-CN" altLang="en-US"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模型：</a:t>
            </a:r>
            <a:endParaRPr lang="en-US" altLang="zh-CN"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l" defTabSz="914400" hangingPunct="1">
              <a:lnSpc>
                <a:spcPct val="150000"/>
              </a:lnSpc>
            </a:pPr>
            <a:r>
              <a:rPr lang="zh-CN" altLang="en-US"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整个流程呈现</a:t>
            </a:r>
            <a:r>
              <a:rPr lang="en-US" altLang="zh-CN"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V</a:t>
            </a:r>
            <a:r>
              <a:rPr lang="zh-CN" altLang="en-US"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字型</a:t>
            </a:r>
            <a:endParaRPr lang="zh-CN" altLang="en-US"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graphicFrame>
        <p:nvGraphicFramePr>
          <p:cNvPr id="13" name="Object 12"/>
          <p:cNvGraphicFramePr>
            <a:graphicFrameLocks noChangeAspect="1"/>
          </p:cNvGraphicFramePr>
          <p:nvPr/>
        </p:nvGraphicFramePr>
        <p:xfrm>
          <a:off x="612140" y="1888490"/>
          <a:ext cx="5973445" cy="3966845"/>
        </p:xfrm>
        <a:graphic>
          <a:graphicData uri="http://schemas.openxmlformats.org/presentationml/2006/ole">
            <mc:AlternateContent xmlns:mc="http://schemas.openxmlformats.org/markup-compatibility/2006">
              <mc:Choice xmlns:v="urn:schemas-microsoft-com:vml" Requires="v">
                <p:oleObj spid="_x0000_s2247" name="Picture" r:id="rId1" imgW="34223325" imgH="17106900" progId="Word.Picture.8">
                  <p:embed/>
                </p:oleObj>
              </mc:Choice>
              <mc:Fallback>
                <p:oleObj name="Picture" r:id="rId1" imgW="34223325" imgH="17106900" progId="Word.Picture.8">
                  <p:embed/>
                  <p:pic>
                    <p:nvPicPr>
                      <p:cNvPr id="0" name="Object 12"/>
                      <p:cNvPicPr>
                        <a:picLocks noChangeAspect="1" noChangeArrowheads="1"/>
                      </p:cNvPicPr>
                      <p:nvPr/>
                    </p:nvPicPr>
                    <p:blipFill>
                      <a:blip r:embed="rId2"/>
                      <a:srcRect/>
                      <a:stretch>
                        <a:fillRect/>
                      </a:stretch>
                    </p:blipFill>
                    <p:spPr bwMode="auto">
                      <a:xfrm>
                        <a:off x="612140" y="1888490"/>
                        <a:ext cx="5973445" cy="3966845"/>
                      </a:xfrm>
                      <a:prstGeom prst="rect">
                        <a:avLst/>
                      </a:prstGeom>
                      <a:noFill/>
                      <a:ln>
                        <a:noFill/>
                      </a:ln>
                      <a:effectLst/>
                    </p:spPr>
                  </p:pic>
                </p:oleObj>
              </mc:Fallback>
            </mc:AlternateContent>
          </a:graphicData>
        </a:graphic>
      </p:graphicFrame>
      <p:sp>
        <p:nvSpPr>
          <p:cNvPr id="5" name="矩形 11"/>
          <p:cNvSpPr txBox="1"/>
          <p:nvPr/>
        </p:nvSpPr>
        <p:spPr>
          <a:xfrm>
            <a:off x="343922" y="1301099"/>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1</a:t>
            </a:r>
            <a:endParaRPr lang="en-US" altLang="zh-CN" sz="1725"/>
          </a:p>
        </p:txBody>
      </p:sp>
    </p:spTree>
    <p:custDataLst>
      <p:tags r:id="rId3"/>
    </p:custDataLst>
  </p:cSld>
  <p:clrMapOvr>
    <a:masterClrMapping/>
  </p:clrMapOvr>
  <p:transition spd="med" advTm="144121"/>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980440"/>
            <a:ext cx="3058795" cy="391160"/>
          </a:xfrm>
          <a:ln w="12700">
            <a:miter lim="400000"/>
          </a:ln>
        </p:spPr>
        <p:txBody>
          <a:bodyPr lIns="19050" tIns="19050" rIns="19050" bIns="19050" anchor="ctr">
            <a:normAutofit fontScale="90000"/>
          </a:bodyPr>
          <a:lstStyle/>
          <a:p>
            <a:r>
              <a:rPr lang="zh-CN" altLang="en-US" dirty="0"/>
              <a:t>软件测试模型</a:t>
            </a:r>
            <a:endParaRPr lang="zh-CN" altLang="en-US" dirty="0"/>
          </a:p>
        </p:txBody>
      </p:sp>
      <p:sp>
        <p:nvSpPr>
          <p:cNvPr id="24" name="矩形 23"/>
          <p:cNvSpPr/>
          <p:nvPr/>
        </p:nvSpPr>
        <p:spPr>
          <a:xfrm>
            <a:off x="6769995" y="3225167"/>
            <a:ext cx="2075249" cy="922020"/>
          </a:xfrm>
          <a:prstGeom prst="rect">
            <a:avLst/>
          </a:prstGeom>
        </p:spPr>
        <p:txBody>
          <a:bodyPr wrap="square">
            <a:spAutoFit/>
          </a:bodyPr>
          <a:lstStyle/>
          <a:p>
            <a:pPr algn="l" defTabSz="914400" hangingPunct="1">
              <a:lnSpc>
                <a:spcPct val="150000"/>
              </a:lnSpc>
            </a:pPr>
            <a:r>
              <a:rPr lang="en-US" altLang="zh-CN"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RUP</a:t>
            </a:r>
            <a:r>
              <a:rPr lang="zh-CN" altLang="en-US"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模型：</a:t>
            </a:r>
            <a:endParaRPr lang="en-US" altLang="zh-CN"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a:p>
            <a:pPr algn="l" defTabSz="914400" hangingPunct="1">
              <a:lnSpc>
                <a:spcPct val="150000"/>
              </a:lnSpc>
            </a:pPr>
            <a:r>
              <a:rPr lang="en-US" altLang="zh-CN"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迭代模型</a:t>
            </a:r>
            <a:endParaRPr lang="zh-CN" altLang="en-US"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6" name="Group 42"/>
          <p:cNvGrpSpPr/>
          <p:nvPr/>
        </p:nvGrpSpPr>
        <p:grpSpPr bwMode="auto">
          <a:xfrm>
            <a:off x="757729" y="1869440"/>
            <a:ext cx="7807151" cy="4187190"/>
            <a:chOff x="260" y="480"/>
            <a:chExt cx="5116" cy="3337"/>
          </a:xfrm>
        </p:grpSpPr>
        <p:sp>
          <p:nvSpPr>
            <p:cNvPr id="7" name="Text Box 43"/>
            <p:cNvSpPr txBox="1">
              <a:spLocks noChangeArrowheads="1"/>
            </p:cNvSpPr>
            <p:nvPr/>
          </p:nvSpPr>
          <p:spPr bwMode="auto">
            <a:xfrm>
              <a:off x="2112" y="480"/>
              <a:ext cx="672" cy="1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225" tIns="34612" rIns="69225" bIns="34612">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1050"/>
                <a:t>time</a:t>
              </a:r>
              <a:endParaRPr lang="en-US" altLang="zh-CN" sz="1050"/>
            </a:p>
          </p:txBody>
        </p:sp>
        <p:graphicFrame>
          <p:nvGraphicFramePr>
            <p:cNvPr id="8" name="Object 44"/>
            <p:cNvGraphicFramePr>
              <a:graphicFrameLocks noChangeAspect="1"/>
            </p:cNvGraphicFramePr>
            <p:nvPr/>
          </p:nvGraphicFramePr>
          <p:xfrm>
            <a:off x="528" y="768"/>
            <a:ext cx="4820" cy="3049"/>
          </p:xfrm>
          <a:graphic>
            <a:graphicData uri="http://schemas.openxmlformats.org/presentationml/2006/ole">
              <mc:AlternateContent xmlns:mc="http://schemas.openxmlformats.org/markup-compatibility/2006">
                <mc:Choice xmlns:v="urn:schemas-microsoft-com:vml" Requires="v">
                  <p:oleObj spid="_x0000_s3262" name="CorelDRAW" r:id="rId1" imgW="7229475" imgH="4572000" progId="CorelDRAW.Graphic.9">
                    <p:embed/>
                  </p:oleObj>
                </mc:Choice>
                <mc:Fallback>
                  <p:oleObj name="CorelDRAW" r:id="rId1" imgW="7229475" imgH="4572000" progId="CorelDRAW.Graphic.9">
                    <p:embed/>
                    <p:pic>
                      <p:nvPicPr>
                        <p:cNvPr id="0" name="Object 4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768"/>
                          <a:ext cx="4820" cy="30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Rectangle 45"/>
            <p:cNvSpPr>
              <a:spLocks noChangeArrowheads="1"/>
            </p:cNvSpPr>
            <p:nvPr/>
          </p:nvSpPr>
          <p:spPr bwMode="auto">
            <a:xfrm>
              <a:off x="3984" y="1104"/>
              <a:ext cx="384" cy="2304"/>
            </a:xfrm>
            <a:prstGeom prst="rect">
              <a:avLst/>
            </a:prstGeom>
            <a:noFill/>
            <a:ln w="38100">
              <a:solidFill>
                <a:schemeClr val="bg2"/>
              </a:solidFill>
              <a:miter lim="800000"/>
            </a:ln>
            <a:extLst>
              <a:ext uri="{909E8E84-426E-40DD-AFC4-6F175D3DCCD1}">
                <a14:hiddenFill xmlns:a14="http://schemas.microsoft.com/office/drawing/2010/main">
                  <a:solidFill>
                    <a:srgbClr val="FFFFFF"/>
                  </a:solidFill>
                </a14:hiddenFill>
              </a:ext>
            </a:extLst>
          </p:spPr>
          <p:txBody>
            <a:bodyPr wrap="none" lIns="80962" tIns="40481" rIns="80962" bIns="40481"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0" name="Rectangle 46"/>
            <p:cNvSpPr>
              <a:spLocks noChangeArrowheads="1"/>
            </p:cNvSpPr>
            <p:nvPr/>
          </p:nvSpPr>
          <p:spPr bwMode="auto">
            <a:xfrm>
              <a:off x="720" y="1488"/>
              <a:ext cx="4224" cy="240"/>
            </a:xfrm>
            <a:prstGeom prst="rect">
              <a:avLst/>
            </a:prstGeom>
            <a:noFill/>
            <a:ln w="38100">
              <a:solidFill>
                <a:schemeClr val="bg2"/>
              </a:solidFill>
              <a:miter lim="800000"/>
            </a:ln>
            <a:extLst>
              <a:ext uri="{909E8E84-426E-40DD-AFC4-6F175D3DCCD1}">
                <a14:hiddenFill xmlns:a14="http://schemas.microsoft.com/office/drawing/2010/main">
                  <a:solidFill>
                    <a:srgbClr val="FFFFFF"/>
                  </a:solidFill>
                </a14:hiddenFill>
              </a:ext>
            </a:extLst>
          </p:spPr>
          <p:txBody>
            <a:bodyPr wrap="none" lIns="80962" tIns="40481" rIns="80962" bIns="40481" anchor="ct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350"/>
            </a:p>
          </p:txBody>
        </p:sp>
        <p:sp>
          <p:nvSpPr>
            <p:cNvPr id="11" name="Line 47"/>
            <p:cNvSpPr>
              <a:spLocks noChangeShapeType="1"/>
            </p:cNvSpPr>
            <p:nvPr/>
          </p:nvSpPr>
          <p:spPr bwMode="auto">
            <a:xfrm>
              <a:off x="528" y="672"/>
              <a:ext cx="4848" cy="0"/>
            </a:xfrm>
            <a:prstGeom prst="line">
              <a:avLst/>
            </a:prstGeom>
            <a:noFill/>
            <a:ln w="38100">
              <a:solidFill>
                <a:schemeClr val="tx1"/>
              </a:solidFill>
              <a:round/>
              <a:tailEnd type="triangle" w="med" len="med"/>
            </a:ln>
            <a:extLst>
              <a:ext uri="{909E8E84-426E-40DD-AFC4-6F175D3DCCD1}">
                <a14:hiddenFill xmlns:a14="http://schemas.microsoft.com/office/drawing/2010/main">
                  <a:noFill/>
                </a14:hiddenFill>
              </a:ext>
            </a:extLst>
          </p:spPr>
          <p:txBody>
            <a:bodyPr lIns="69225" tIns="34612" rIns="69225" bIns="34612"/>
            <a:lstStyle/>
            <a:p>
              <a:endParaRPr lang="zh-CN" altLang="en-US" sz="2250"/>
            </a:p>
          </p:txBody>
        </p:sp>
        <p:sp>
          <p:nvSpPr>
            <p:cNvPr id="12" name="Line 48"/>
            <p:cNvSpPr>
              <a:spLocks noChangeShapeType="1"/>
            </p:cNvSpPr>
            <p:nvPr/>
          </p:nvSpPr>
          <p:spPr bwMode="auto">
            <a:xfrm flipV="1">
              <a:off x="432" y="768"/>
              <a:ext cx="0" cy="2736"/>
            </a:xfrm>
            <a:prstGeom prst="line">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lIns="69225" tIns="34612" rIns="69225" bIns="34612"/>
            <a:lstStyle/>
            <a:p>
              <a:endParaRPr lang="zh-CN" altLang="en-US" sz="2250"/>
            </a:p>
          </p:txBody>
        </p:sp>
        <p:sp>
          <p:nvSpPr>
            <p:cNvPr id="14" name="Text Box 49"/>
            <p:cNvSpPr txBox="1">
              <a:spLocks noChangeArrowheads="1"/>
            </p:cNvSpPr>
            <p:nvPr/>
          </p:nvSpPr>
          <p:spPr bwMode="auto">
            <a:xfrm rot="16200000">
              <a:off x="6" y="2159"/>
              <a:ext cx="643" cy="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225" tIns="34612" rIns="69225" bIns="34612">
              <a:spAutoFit/>
            </a:bodyPr>
            <a:lstStyle>
              <a:lvl1pPr>
                <a:spcBef>
                  <a:spcPct val="20000"/>
                </a:spcBef>
                <a:buClr>
                  <a:schemeClr val="hlink"/>
                </a:buClr>
                <a:buSzPct val="70000"/>
                <a:buFont typeface="Wingdings" panose="05000000000000000000" pitchFamily="2" charset="2"/>
                <a:buChar char="v"/>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5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hlink"/>
                </a:buClr>
                <a:buSzPct val="80000"/>
                <a:buFont typeface="Wingdings" panose="05000000000000000000" pitchFamily="2" charset="2"/>
                <a:buChar char="v"/>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9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85000"/>
                <a:buFont typeface="Wingdings" panose="05000000000000000000" pitchFamily="2" charset="2"/>
                <a:buChar char="v"/>
                <a:defRPr sz="2000">
                  <a:solidFill>
                    <a:schemeClr val="tx1"/>
                  </a:solidFill>
                  <a:latin typeface="Arial" panose="020B0604020202020204" pitchFamily="34" charset="0"/>
                  <a:ea typeface="宋体" panose="02010600030101010101" pitchFamily="2" charset="-122"/>
                </a:defRPr>
              </a:lvl9pPr>
            </a:lstStyle>
            <a:p>
              <a:pPr>
                <a:spcBef>
                  <a:spcPct val="50000"/>
                </a:spcBef>
                <a:buClrTx/>
                <a:buSzTx/>
                <a:buFontTx/>
                <a:buNone/>
              </a:pPr>
              <a:r>
                <a:rPr lang="en-US" altLang="zh-CN" sz="900"/>
                <a:t>content</a:t>
              </a:r>
              <a:endParaRPr lang="en-US" altLang="zh-CN" sz="900"/>
            </a:p>
          </p:txBody>
        </p:sp>
      </p:grpSp>
      <p:sp>
        <p:nvSpPr>
          <p:cNvPr id="13" name="矩形 11"/>
          <p:cNvSpPr txBox="1"/>
          <p:nvPr/>
        </p:nvSpPr>
        <p:spPr>
          <a:xfrm>
            <a:off x="343922" y="1301099"/>
            <a:ext cx="596136" cy="361499"/>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725"/>
              <a:t>0</a:t>
            </a:r>
            <a:r>
              <a:rPr lang="en-US" altLang="zh-CN" sz="1725"/>
              <a:t>1</a:t>
            </a:r>
            <a:endParaRPr lang="en-US" altLang="zh-CN" sz="1725"/>
          </a:p>
        </p:txBody>
      </p:sp>
    </p:spTree>
    <p:custDataLst>
      <p:tags r:id="rId3"/>
    </p:custDataLst>
  </p:cSld>
  <p:clrMapOvr>
    <a:masterClrMapping/>
  </p:clrMapOvr>
  <p:transition spd="med" advTm="262029"/>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M_YOD(MIAB]Z2DWOVR)I5JD"/>
          <p:cNvPicPr>
            <a:picLocks noChangeAspect="1"/>
          </p:cNvPicPr>
          <p:nvPr>
            <p:custDataLst>
              <p:tags r:id="rId1"/>
            </p:custDataLst>
          </p:nvPr>
        </p:nvPicPr>
        <p:blipFill>
          <a:blip r:embed="rId2"/>
          <a:stretch>
            <a:fillRect/>
          </a:stretch>
        </p:blipFill>
        <p:spPr>
          <a:xfrm>
            <a:off x="-108585" y="1196499"/>
            <a:ext cx="9399746" cy="4832033"/>
          </a:xfrm>
          <a:prstGeom prst="rect">
            <a:avLst/>
          </a:prstGeom>
        </p:spPr>
      </p:pic>
      <p:pic>
        <p:nvPicPr>
          <p:cNvPr id="2" name="内容占位符 1"/>
          <p:cNvPicPr>
            <a:picLocks noChangeAspect="1"/>
          </p:cNvPicPr>
          <p:nvPr>
            <p:ph idx="1"/>
            <p:custDataLst>
              <p:tags r:id="rId3"/>
            </p:custDataLst>
          </p:nvPr>
        </p:nvPicPr>
        <p:blipFill>
          <a:blip r:embed="rId4"/>
          <a:stretch>
            <a:fillRect/>
          </a:stretch>
        </p:blipFill>
        <p:spPr>
          <a:xfrm>
            <a:off x="3491865" y="44450"/>
            <a:ext cx="5718810" cy="134556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descr=")I%1I073I3DA_FK5)Q)IORE"/>
          <p:cNvPicPr>
            <a:picLocks noChangeAspect="1"/>
          </p:cNvPicPr>
          <p:nvPr>
            <p:custDataLst>
              <p:tags r:id="rId1"/>
            </p:custDataLst>
          </p:nvPr>
        </p:nvPicPr>
        <p:blipFill>
          <a:blip r:embed="rId2"/>
          <a:stretch>
            <a:fillRect/>
          </a:stretch>
        </p:blipFill>
        <p:spPr>
          <a:xfrm>
            <a:off x="155575" y="1281430"/>
            <a:ext cx="9086215" cy="4792345"/>
          </a:xfrm>
          <a:prstGeom prst="rect">
            <a:avLst/>
          </a:prstGeom>
        </p:spPr>
      </p:pic>
      <p:pic>
        <p:nvPicPr>
          <p:cNvPr id="5" name="内容占位符 4"/>
          <p:cNvPicPr>
            <a:picLocks noChangeAspect="1"/>
          </p:cNvPicPr>
          <p:nvPr>
            <p:ph idx="1"/>
            <p:custDataLst>
              <p:tags r:id="rId3"/>
            </p:custDataLst>
          </p:nvPr>
        </p:nvPicPr>
        <p:blipFill>
          <a:blip r:embed="rId4"/>
          <a:stretch>
            <a:fillRect/>
          </a:stretch>
        </p:blipFill>
        <p:spPr>
          <a:xfrm>
            <a:off x="3003550" y="0"/>
            <a:ext cx="6194425" cy="15201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2"/>
          <p:cNvSpPr>
            <a:spLocks noGrp="1" noRot="1" noChangeArrowheads="1"/>
          </p:cNvSpPr>
          <p:nvPr>
            <p:ph type="title"/>
          </p:nvPr>
        </p:nvSpPr>
        <p:spPr>
          <a:xfrm>
            <a:off x="1026795" y="1261745"/>
            <a:ext cx="4881245" cy="391160"/>
          </a:xfrm>
          <a:ln w="12700">
            <a:miter lim="400000"/>
          </a:ln>
        </p:spPr>
        <p:txBody>
          <a:bodyPr lIns="19050" tIns="19050" rIns="19050" bIns="19050" anchor="ctr">
            <a:normAutofit fontScale="90000"/>
          </a:bodyPr>
          <a:lstStyle/>
          <a:p>
            <a:pPr algn="l"/>
            <a:r>
              <a:rPr lang="zh-CN" altLang="en-US" dirty="0">
                <a:latin typeface="Times New Roman" panose="02020603050405020304" pitchFamily="18" charset="0"/>
                <a:cs typeface="Times New Roman" panose="02020603050405020304" pitchFamily="18" charset="0"/>
              </a:rPr>
              <a:t>软件测试的发展与现状</a:t>
            </a:r>
            <a:endParaRPr lang="zh-CN" altLang="en-US" dirty="0">
              <a:latin typeface="Times New Roman" panose="02020603050405020304" pitchFamily="18" charset="0"/>
              <a:cs typeface="Times New Roman" panose="02020603050405020304" pitchFamily="18" charset="0"/>
            </a:endParaRPr>
          </a:p>
        </p:txBody>
      </p:sp>
      <p:sp>
        <p:nvSpPr>
          <p:cNvPr id="39938" name="灯片编号占位符 5"/>
          <p:cNvSpPr>
            <a:spLocks noGrp="1"/>
          </p:cNvSpPr>
          <p:nvPr>
            <p:ph type="sldNum" sz="quarter" idx="4294967295"/>
          </p:nvPr>
        </p:nvSpPr>
        <p:spPr>
          <a:xfrm>
            <a:off x="8989302" y="10668000"/>
            <a:ext cx="105798" cy="20005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hlink"/>
              </a:buClr>
              <a:buSzPct val="70000"/>
              <a:buFont typeface="Wingdings" panose="05000000000000000000" pitchFamily="2" charset="2"/>
              <a:buChar char="v"/>
              <a:defRPr sz="6400">
                <a:solidFill>
                  <a:schemeClr val="tx1"/>
                </a:solidFill>
                <a:latin typeface="Arial" panose="020B0604020202020204" pitchFamily="34" charset="0"/>
                <a:ea typeface="宋体" panose="02010600030101010101" pitchFamily="2" charset="-122"/>
              </a:defRPr>
            </a:lvl1pPr>
            <a:lvl2pPr marL="1485900" indent="-571500">
              <a:spcBef>
                <a:spcPct val="20000"/>
              </a:spcBef>
              <a:buClr>
                <a:schemeClr val="accent2"/>
              </a:buClr>
              <a:buSzPct val="85000"/>
              <a:buFont typeface="Wingdings" panose="05000000000000000000" pitchFamily="2" charset="2"/>
              <a:buChar char=""/>
              <a:defRPr sz="5600">
                <a:solidFill>
                  <a:schemeClr val="tx1"/>
                </a:solidFill>
                <a:latin typeface="Arial" panose="020B0604020202020204" pitchFamily="34" charset="0"/>
                <a:ea typeface="宋体" panose="02010600030101010101" pitchFamily="2" charset="-122"/>
              </a:defRPr>
            </a:lvl2pPr>
            <a:lvl3pPr marL="2286000" indent="-457200">
              <a:spcBef>
                <a:spcPct val="20000"/>
              </a:spcBef>
              <a:buClr>
                <a:schemeClr val="hlink"/>
              </a:buClr>
              <a:buSzPct val="80000"/>
              <a:buFont typeface="Wingdings" panose="05000000000000000000" pitchFamily="2" charset="2"/>
              <a:buChar char="v"/>
              <a:defRPr sz="4800">
                <a:solidFill>
                  <a:schemeClr val="tx1"/>
                </a:solidFill>
                <a:latin typeface="Arial" panose="020B0604020202020204" pitchFamily="34" charset="0"/>
                <a:ea typeface="宋体" panose="02010600030101010101" pitchFamily="2" charset="-122"/>
              </a:defRPr>
            </a:lvl3pPr>
            <a:lvl4pPr marL="3200400" indent="-457200">
              <a:spcBef>
                <a:spcPct val="20000"/>
              </a:spcBef>
              <a:buClr>
                <a:schemeClr val="accent2"/>
              </a:buClr>
              <a:buSzPct val="90000"/>
              <a:buFont typeface="Wingdings" panose="05000000000000000000" pitchFamily="2" charset="2"/>
              <a:buChar char=""/>
              <a:defRPr sz="4000">
                <a:solidFill>
                  <a:schemeClr val="tx1"/>
                </a:solidFill>
                <a:latin typeface="Arial" panose="020B0604020202020204" pitchFamily="34" charset="0"/>
                <a:ea typeface="宋体" panose="02010600030101010101" pitchFamily="2" charset="-122"/>
              </a:defRPr>
            </a:lvl4pPr>
            <a:lvl5pPr marL="4114800" indent="-457200">
              <a:spcBef>
                <a:spcPct val="20000"/>
              </a:spcBef>
              <a:buClr>
                <a:schemeClr val="hlink"/>
              </a:buClr>
              <a:buSzPct val="85000"/>
              <a:buFont typeface="Wingdings" panose="05000000000000000000" pitchFamily="2" charset="2"/>
              <a:buChar char="v"/>
              <a:defRPr sz="4000">
                <a:solidFill>
                  <a:schemeClr val="tx1"/>
                </a:solidFill>
                <a:latin typeface="Arial" panose="020B0604020202020204" pitchFamily="34" charset="0"/>
                <a:ea typeface="宋体" panose="02010600030101010101" pitchFamily="2" charset="-122"/>
              </a:defRPr>
            </a:lvl5pPr>
            <a:lvl6pPr marL="5029200" indent="-457200" eaLnBrk="0" fontAlgn="base" hangingPunct="0">
              <a:spcBef>
                <a:spcPct val="20000"/>
              </a:spcBef>
              <a:spcAft>
                <a:spcPct val="0"/>
              </a:spcAft>
              <a:buClr>
                <a:schemeClr val="hlink"/>
              </a:buClr>
              <a:buSzPct val="85000"/>
              <a:buFont typeface="Wingdings" panose="05000000000000000000" pitchFamily="2" charset="2"/>
              <a:buChar char="v"/>
              <a:defRPr sz="4000">
                <a:solidFill>
                  <a:schemeClr val="tx1"/>
                </a:solidFill>
                <a:latin typeface="Arial" panose="020B0604020202020204" pitchFamily="34" charset="0"/>
                <a:ea typeface="宋体" panose="02010600030101010101" pitchFamily="2" charset="-122"/>
              </a:defRPr>
            </a:lvl6pPr>
            <a:lvl7pPr marL="5943600" indent="-457200" eaLnBrk="0" fontAlgn="base" hangingPunct="0">
              <a:spcBef>
                <a:spcPct val="20000"/>
              </a:spcBef>
              <a:spcAft>
                <a:spcPct val="0"/>
              </a:spcAft>
              <a:buClr>
                <a:schemeClr val="hlink"/>
              </a:buClr>
              <a:buSzPct val="85000"/>
              <a:buFont typeface="Wingdings" panose="05000000000000000000" pitchFamily="2" charset="2"/>
              <a:buChar char="v"/>
              <a:defRPr sz="4000">
                <a:solidFill>
                  <a:schemeClr val="tx1"/>
                </a:solidFill>
                <a:latin typeface="Arial" panose="020B0604020202020204" pitchFamily="34" charset="0"/>
                <a:ea typeface="宋体" panose="02010600030101010101" pitchFamily="2" charset="-122"/>
              </a:defRPr>
            </a:lvl7pPr>
            <a:lvl8pPr marL="6858000" indent="-457200" eaLnBrk="0" fontAlgn="base" hangingPunct="0">
              <a:spcBef>
                <a:spcPct val="20000"/>
              </a:spcBef>
              <a:spcAft>
                <a:spcPct val="0"/>
              </a:spcAft>
              <a:buClr>
                <a:schemeClr val="hlink"/>
              </a:buClr>
              <a:buSzPct val="85000"/>
              <a:buFont typeface="Wingdings" panose="05000000000000000000" pitchFamily="2" charset="2"/>
              <a:buChar char="v"/>
              <a:defRPr sz="4000">
                <a:solidFill>
                  <a:schemeClr val="tx1"/>
                </a:solidFill>
                <a:latin typeface="Arial" panose="020B0604020202020204" pitchFamily="34" charset="0"/>
                <a:ea typeface="宋体" panose="02010600030101010101" pitchFamily="2" charset="-122"/>
              </a:defRPr>
            </a:lvl8pPr>
            <a:lvl9pPr marL="7772400" indent="-457200" eaLnBrk="0" fontAlgn="base" hangingPunct="0">
              <a:spcBef>
                <a:spcPct val="20000"/>
              </a:spcBef>
              <a:spcAft>
                <a:spcPct val="0"/>
              </a:spcAft>
              <a:buClr>
                <a:schemeClr val="hlink"/>
              </a:buClr>
              <a:buSzPct val="85000"/>
              <a:buFont typeface="Wingdings" panose="05000000000000000000" pitchFamily="2" charset="2"/>
              <a:buChar char="v"/>
              <a:defRPr sz="4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6DD007B-D651-4022-9E43-776DA084A55C}" type="slidenum">
              <a:rPr lang="en-US" altLang="zh-CN" sz="1050">
                <a:latin typeface="Times New Roman" panose="02020603050405020304" pitchFamily="18" charset="0"/>
                <a:cs typeface="Times New Roman" panose="02020603050405020304" pitchFamily="18" charset="0"/>
              </a:rPr>
            </a:fld>
            <a:endParaRPr lang="en-US" altLang="zh-CN" sz="1050">
              <a:latin typeface="Times New Roman" panose="02020603050405020304" pitchFamily="18" charset="0"/>
              <a:cs typeface="Times New Roman" panose="02020603050405020304" pitchFamily="18" charset="0"/>
            </a:endParaRPr>
          </a:p>
        </p:txBody>
      </p:sp>
      <p:sp>
        <p:nvSpPr>
          <p:cNvPr id="22531" name="Rectangle 3"/>
          <p:cNvSpPr>
            <a:spLocks noGrp="1" noRot="1" noChangeArrowheads="1"/>
          </p:cNvSpPr>
          <p:nvPr>
            <p:ph type="body" idx="4294967295"/>
          </p:nvPr>
        </p:nvSpPr>
        <p:spPr>
          <a:xfrm>
            <a:off x="1118235" y="1905635"/>
            <a:ext cx="3712210" cy="3323590"/>
          </a:xfrm>
        </p:spPr>
        <p:txBody>
          <a:bodyPr>
            <a:noAutofit/>
          </a:bodyPr>
          <a:lstStyle/>
          <a:p>
            <a:pPr eaLnBrk="1" hangingPunct="1">
              <a:lnSpc>
                <a:spcPct val="200000"/>
              </a:lnSpc>
              <a:spcBef>
                <a:spcPts val="0"/>
              </a:spcBef>
              <a:buClr>
                <a:schemeClr val="tx1"/>
              </a:buClr>
              <a:buFont typeface="Wingdings" panose="05000000000000000000" pitchFamily="2" charset="2"/>
              <a:buChar char="Ø"/>
            </a:pPr>
            <a:r>
              <a:rPr lang="zh-CN" altLang="en-US" sz="2400" dirty="0">
                <a:latin typeface="微软雅黑" panose="020B0503020204020204" charset="-122"/>
                <a:ea typeface="微软雅黑" panose="020B0503020204020204" charset="-122"/>
                <a:cs typeface="Times New Roman" panose="02020603050405020304" pitchFamily="18" charset="0"/>
              </a:rPr>
              <a:t>二十世纪</a:t>
            </a:r>
            <a:r>
              <a:rPr lang="en-US" altLang="zh-CN" sz="2400" dirty="0">
                <a:latin typeface="微软雅黑" panose="020B0503020204020204" charset="-122"/>
                <a:ea typeface="微软雅黑" panose="020B0503020204020204" charset="-122"/>
                <a:cs typeface="Times New Roman" panose="02020603050405020304" pitchFamily="18" charset="0"/>
              </a:rPr>
              <a:t>70</a:t>
            </a:r>
            <a:r>
              <a:rPr lang="zh-CN" altLang="en-US" sz="2400" dirty="0">
                <a:latin typeface="微软雅黑" panose="020B0503020204020204" charset="-122"/>
                <a:ea typeface="微软雅黑" panose="020B0503020204020204" charset="-122"/>
                <a:cs typeface="Times New Roman" panose="02020603050405020304" pitchFamily="18" charset="0"/>
              </a:rPr>
              <a:t>年代以前</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lvl="1" eaLnBrk="1" hangingPunct="1">
              <a:lnSpc>
                <a:spcPct val="200000"/>
              </a:lnSpc>
              <a:spcBef>
                <a:spcPts val="0"/>
              </a:spcBef>
              <a:buClr>
                <a:srgbClr val="FF0000"/>
              </a:buClr>
              <a:buFont typeface="Wingdings" panose="05000000000000000000" pitchFamily="2" charset="2"/>
              <a:buChar char="ü"/>
            </a:pPr>
            <a:r>
              <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rPr>
              <a:t> 几乎没有</a:t>
            </a:r>
            <a:endPar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endParaRPr>
          </a:p>
          <a:p>
            <a:pPr eaLnBrk="1" hangingPunct="1">
              <a:lnSpc>
                <a:spcPct val="200000"/>
              </a:lnSpc>
              <a:spcBef>
                <a:spcPts val="0"/>
              </a:spcBef>
              <a:buClr>
                <a:schemeClr val="tx1"/>
              </a:buClr>
              <a:buFont typeface="Wingdings" panose="05000000000000000000" pitchFamily="2" charset="2"/>
              <a:buChar char="Ø"/>
            </a:pPr>
            <a:r>
              <a:rPr lang="en-US" altLang="zh-CN" sz="2400" dirty="0">
                <a:latin typeface="微软雅黑" panose="020B0503020204020204" charset="-122"/>
                <a:ea typeface="微软雅黑" panose="020B0503020204020204" charset="-122"/>
                <a:cs typeface="Times New Roman" panose="02020603050405020304" pitchFamily="18" charset="0"/>
              </a:rPr>
              <a:t>70</a:t>
            </a:r>
            <a:r>
              <a:rPr lang="zh-CN" altLang="en-US" sz="2400" dirty="0">
                <a:latin typeface="微软雅黑" panose="020B0503020204020204" charset="-122"/>
                <a:ea typeface="微软雅黑" panose="020B0503020204020204" charset="-122"/>
                <a:cs typeface="Times New Roman" panose="02020603050405020304" pitchFamily="18" charset="0"/>
              </a:rPr>
              <a:t>年代末 </a:t>
            </a:r>
            <a:r>
              <a:rPr lang="en-US" altLang="zh-CN" sz="2400" dirty="0">
                <a:latin typeface="微软雅黑" panose="020B0503020204020204" charset="-122"/>
                <a:ea typeface="微软雅黑" panose="020B0503020204020204" charset="-122"/>
                <a:cs typeface="Times New Roman" panose="02020603050405020304" pitchFamily="18" charset="0"/>
              </a:rPr>
              <a:t>--</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80</a:t>
            </a:r>
            <a:r>
              <a:rPr lang="zh-CN" altLang="en-US" sz="2400" dirty="0">
                <a:latin typeface="微软雅黑" panose="020B0503020204020204" charset="-122"/>
                <a:ea typeface="微软雅黑" panose="020B0503020204020204" charset="-122"/>
                <a:cs typeface="Times New Roman" panose="02020603050405020304" pitchFamily="18" charset="0"/>
              </a:rPr>
              <a:t>年代</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lvl="1">
              <a:lnSpc>
                <a:spcPct val="200000"/>
              </a:lnSpc>
              <a:spcBef>
                <a:spcPts val="0"/>
              </a:spcBef>
              <a:buClr>
                <a:srgbClr val="FF0000"/>
              </a:buClr>
              <a:buFont typeface="Wingdings" panose="05000000000000000000" pitchFamily="2" charset="2"/>
              <a:buChar char="ü"/>
            </a:pPr>
            <a:r>
              <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rPr>
              <a:t> 快速发展</a:t>
            </a:r>
            <a:endPar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endParaRPr>
          </a:p>
          <a:p>
            <a:pPr eaLnBrk="1" hangingPunct="1">
              <a:lnSpc>
                <a:spcPct val="200000"/>
              </a:lnSpc>
              <a:spcBef>
                <a:spcPts val="0"/>
              </a:spcBef>
              <a:buClr>
                <a:schemeClr val="tx1"/>
              </a:buClr>
              <a:buFont typeface="Wingdings" panose="05000000000000000000" pitchFamily="2" charset="2"/>
              <a:buChar char="Ø"/>
            </a:pPr>
            <a:r>
              <a:rPr lang="en-US" altLang="zh-CN" sz="2400" dirty="0">
                <a:latin typeface="微软雅黑" panose="020B0503020204020204" charset="-122"/>
                <a:ea typeface="微软雅黑" panose="020B0503020204020204" charset="-122"/>
                <a:cs typeface="Times New Roman" panose="02020603050405020304" pitchFamily="18" charset="0"/>
              </a:rPr>
              <a:t>90</a:t>
            </a:r>
            <a:r>
              <a:rPr lang="zh-CN" altLang="en-US" sz="2400" dirty="0">
                <a:latin typeface="微软雅黑" panose="020B0503020204020204" charset="-122"/>
                <a:ea typeface="微软雅黑" panose="020B0503020204020204" charset="-122"/>
                <a:cs typeface="Times New Roman" panose="02020603050405020304" pitchFamily="18" charset="0"/>
              </a:rPr>
              <a:t>年代 </a:t>
            </a:r>
            <a:r>
              <a:rPr lang="en-US" altLang="zh-CN" sz="2400" dirty="0">
                <a:latin typeface="微软雅黑" panose="020B0503020204020204" charset="-122"/>
                <a:ea typeface="微软雅黑" panose="020B0503020204020204" charset="-122"/>
                <a:cs typeface="Times New Roman" panose="02020603050405020304" pitchFamily="18" charset="0"/>
              </a:rPr>
              <a:t>--</a:t>
            </a:r>
            <a:r>
              <a:rPr lang="zh-CN" altLang="en-US" sz="2400" dirty="0">
                <a:latin typeface="微软雅黑" panose="020B0503020204020204" charset="-122"/>
                <a:ea typeface="微软雅黑" panose="020B0503020204020204" charset="-122"/>
                <a:cs typeface="Times New Roman" panose="02020603050405020304" pitchFamily="18" charset="0"/>
              </a:rPr>
              <a:t> </a:t>
            </a:r>
            <a:r>
              <a:rPr lang="en-US" altLang="zh-CN" sz="2400" dirty="0">
                <a:latin typeface="微软雅黑" panose="020B0503020204020204" charset="-122"/>
                <a:ea typeface="微软雅黑" panose="020B0503020204020204" charset="-122"/>
                <a:cs typeface="Times New Roman" panose="02020603050405020304" pitchFamily="18" charset="0"/>
              </a:rPr>
              <a:t>2010</a:t>
            </a:r>
            <a:endParaRPr lang="en-US" altLang="zh-CN" sz="2400" dirty="0">
              <a:latin typeface="微软雅黑" panose="020B0503020204020204" charset="-122"/>
              <a:ea typeface="微软雅黑" panose="020B0503020204020204" charset="-122"/>
              <a:cs typeface="Times New Roman" panose="02020603050405020304" pitchFamily="18" charset="0"/>
            </a:endParaRPr>
          </a:p>
          <a:p>
            <a:pPr lvl="1" eaLnBrk="1" hangingPunct="1">
              <a:lnSpc>
                <a:spcPct val="200000"/>
              </a:lnSpc>
              <a:spcBef>
                <a:spcPts val="0"/>
              </a:spcBef>
              <a:buClr>
                <a:srgbClr val="FF0000"/>
              </a:buClr>
              <a:buFont typeface="Wingdings" panose="05000000000000000000" pitchFamily="2" charset="2"/>
              <a:buChar char="ü"/>
            </a:pPr>
            <a:r>
              <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rPr>
              <a:t> 自动化测试</a:t>
            </a:r>
            <a:endParaRPr lang="en-US" altLang="zh-CN" sz="2400" dirty="0">
              <a:solidFill>
                <a:srgbClr val="FF0000"/>
              </a:solidFill>
              <a:latin typeface="微软雅黑" panose="020B0503020204020204" charset="-122"/>
              <a:ea typeface="微软雅黑" panose="020B0503020204020204" charset="-122"/>
              <a:cs typeface="Times New Roman" panose="02020603050405020304" pitchFamily="18" charset="0"/>
            </a:endParaRPr>
          </a:p>
        </p:txBody>
      </p:sp>
      <p:sp>
        <p:nvSpPr>
          <p:cNvPr id="5" name="Rectangle 3"/>
          <p:cNvSpPr txBox="1">
            <a:spLocks noRot="1" noChangeArrowheads="1"/>
          </p:cNvSpPr>
          <p:nvPr/>
        </p:nvSpPr>
        <p:spPr>
          <a:xfrm>
            <a:off x="5376545" y="2362835"/>
            <a:ext cx="3108325" cy="2131695"/>
          </a:xfrm>
          <a:prstGeom prst="rect">
            <a:avLst/>
          </a:prstGeom>
          <a:ln w="12700">
            <a:miter lim="400000"/>
          </a:ln>
        </p:spPr>
        <p:txBody>
          <a:bodyPr lIns="19050" tIns="19050" rIns="19050" bIns="19050" anchor="ctr">
            <a:noAutofit/>
          </a:bodyPr>
          <a:lstStyle>
            <a:lvl1pPr marL="635000" indent="-635000" algn="l" eaLnBrk="1" hangingPunct="1">
              <a:lnSpc>
                <a:spcPct val="200000"/>
              </a:lnSpc>
              <a:buClr>
                <a:schemeClr val="tx1"/>
              </a:buClr>
              <a:buSzPct val="125000"/>
              <a:buFont typeface="Wingdings" panose="05000000000000000000" pitchFamily="2" charset="2"/>
              <a:buChar char="Ø"/>
              <a:defRPr sz="4400">
                <a:latin typeface="楷体" panose="02010609060101010101" charset="-122"/>
                <a:ea typeface="楷体" panose="02010609060101010101" charset="-122"/>
              </a:defRPr>
            </a:lvl1pPr>
            <a:lvl2pPr marL="1270000" lvl="1" indent="-635000" algn="l" eaLnBrk="1" hangingPunct="1">
              <a:lnSpc>
                <a:spcPct val="200000"/>
              </a:lnSpc>
              <a:buClr>
                <a:srgbClr val="FF0000"/>
              </a:buClr>
              <a:buSzPct val="125000"/>
              <a:buFont typeface="Wingdings" panose="05000000000000000000" pitchFamily="2" charset="2"/>
              <a:buChar char="ü"/>
              <a:defRPr sz="4000">
                <a:solidFill>
                  <a:srgbClr val="FF0000"/>
                </a:solidFill>
                <a:latin typeface="楷体" panose="02010609060101010101" charset="-122"/>
                <a:ea typeface="楷体" panose="02010609060101010101" charset="-122"/>
              </a:defRPr>
            </a:lvl2pPr>
            <a:lvl3pPr marL="1905000" indent="-635000" algn="l">
              <a:spcBef>
                <a:spcPts val="5900"/>
              </a:spcBef>
              <a:buSzPct val="125000"/>
              <a:buChar char="•"/>
              <a:defRPr sz="5200" b="0"/>
            </a:lvl3pPr>
            <a:lvl4pPr marL="2540000" indent="-635000" algn="l">
              <a:spcBef>
                <a:spcPts val="5900"/>
              </a:spcBef>
              <a:buSzPct val="125000"/>
              <a:buChar char="•"/>
              <a:defRPr sz="5200" b="0"/>
            </a:lvl4pPr>
            <a:lvl5pPr marL="3175000" indent="-635000" algn="l">
              <a:spcBef>
                <a:spcPts val="5900"/>
              </a:spcBef>
              <a:buSzPct val="125000"/>
              <a:buChar char="•"/>
              <a:defRPr sz="5200" b="0"/>
            </a:lvl5pPr>
            <a:lvl6pPr marL="3810000" indent="-635000" algn="l">
              <a:spcBef>
                <a:spcPts val="5900"/>
              </a:spcBef>
              <a:buSzPct val="125000"/>
              <a:buChar char="•"/>
              <a:defRPr sz="5200" b="0"/>
            </a:lvl6pPr>
            <a:lvl7pPr marL="4445000" indent="-635000" algn="l">
              <a:spcBef>
                <a:spcPts val="5900"/>
              </a:spcBef>
              <a:buSzPct val="125000"/>
              <a:buChar char="•"/>
              <a:defRPr sz="5200" b="0"/>
            </a:lvl7pPr>
            <a:lvl8pPr marL="5080000" indent="-635000" algn="l">
              <a:spcBef>
                <a:spcPts val="5900"/>
              </a:spcBef>
              <a:buSzPct val="125000"/>
              <a:buChar char="•"/>
              <a:defRPr sz="5200" b="0"/>
            </a:lvl8pPr>
            <a:lvl9pPr marL="5715000" indent="-635000" algn="l">
              <a:spcBef>
                <a:spcPts val="5900"/>
              </a:spcBef>
              <a:buSzPct val="125000"/>
              <a:buChar char="•"/>
              <a:defRPr sz="5200" b="0"/>
            </a:lvl9pPr>
          </a:lstStyle>
          <a:p>
            <a:r>
              <a:rPr lang="en-US" altLang="zh-CN" sz="2400" b="0" dirty="0">
                <a:latin typeface="微软雅黑" panose="020B0503020204020204" charset="-122"/>
                <a:ea typeface="微软雅黑" panose="020B0503020204020204" charset="-122"/>
                <a:cs typeface="Times New Roman" panose="02020603050405020304" pitchFamily="18" charset="0"/>
              </a:rPr>
              <a:t>2010 -- 2020</a:t>
            </a:r>
            <a:endParaRPr lang="en-US" altLang="zh-CN" sz="2400" b="0" dirty="0">
              <a:latin typeface="微软雅黑" panose="020B0503020204020204" charset="-122"/>
              <a:ea typeface="微软雅黑" panose="020B0503020204020204" charset="-122"/>
              <a:cs typeface="Times New Roman" panose="02020603050405020304" pitchFamily="18" charset="0"/>
            </a:endParaRPr>
          </a:p>
          <a:p>
            <a:pPr marL="1270635" lvl="2">
              <a:lnSpc>
                <a:spcPct val="200000"/>
              </a:lnSpc>
              <a:spcBef>
                <a:spcPts val="0"/>
              </a:spcBef>
              <a:buFont typeface="Wingdings" panose="05000000000000000000" pitchFamily="2" charset="2"/>
              <a:buChar char="ü"/>
            </a:pPr>
            <a:r>
              <a:rPr lang="zh-CN" altLang="en-US" sz="2400" dirty="0">
                <a:solidFill>
                  <a:srgbClr val="FF0000"/>
                </a:solidFill>
                <a:latin typeface="微软雅黑" panose="020B0503020204020204" charset="-122"/>
                <a:ea typeface="微软雅黑" panose="020B0503020204020204" charset="-122"/>
                <a:cs typeface="Times New Roman" panose="02020603050405020304" pitchFamily="18" charset="0"/>
              </a:rPr>
              <a:t> 众包测试</a:t>
            </a:r>
            <a:endParaRPr lang="en-US" altLang="zh-CN" sz="2400" dirty="0">
              <a:solidFill>
                <a:srgbClr val="FF0000"/>
              </a:solidFill>
              <a:latin typeface="微软雅黑" panose="020B0503020204020204" charset="-122"/>
              <a:ea typeface="微软雅黑" panose="020B0503020204020204" charset="-122"/>
              <a:cs typeface="Times New Roman" panose="02020603050405020304" pitchFamily="18" charset="0"/>
            </a:endParaRPr>
          </a:p>
          <a:p>
            <a:r>
              <a:rPr lang="en-US" altLang="zh-CN" sz="2400" b="0" dirty="0">
                <a:latin typeface="微软雅黑" panose="020B0503020204020204" charset="-122"/>
                <a:ea typeface="微软雅黑" panose="020B0503020204020204" charset="-122"/>
                <a:cs typeface="Times New Roman" panose="02020603050405020304" pitchFamily="18" charset="0"/>
              </a:rPr>
              <a:t>2020+</a:t>
            </a:r>
            <a:endParaRPr lang="en-US" altLang="zh-CN" sz="2400" b="0" dirty="0">
              <a:latin typeface="微软雅黑" panose="020B0503020204020204" charset="-122"/>
              <a:ea typeface="微软雅黑" panose="020B0503020204020204" charset="-122"/>
              <a:cs typeface="Times New Roman" panose="02020603050405020304" pitchFamily="18" charset="0"/>
            </a:endParaRPr>
          </a:p>
          <a:p>
            <a:pPr lvl="1"/>
            <a:r>
              <a:rPr lang="zh-CN" altLang="en-US" sz="2400" b="0" dirty="0">
                <a:latin typeface="微软雅黑" panose="020B0503020204020204" charset="-122"/>
                <a:ea typeface="微软雅黑" panose="020B0503020204020204" charset="-122"/>
                <a:cs typeface="Times New Roman" panose="02020603050405020304" pitchFamily="18" charset="0"/>
              </a:rPr>
              <a:t> 智能测试</a:t>
            </a:r>
            <a:endParaRPr lang="en-US" altLang="zh-CN" sz="2400" b="0" dirty="0">
              <a:latin typeface="微软雅黑" panose="020B0503020204020204" charset="-122"/>
              <a:ea typeface="微软雅黑" panose="020B0503020204020204" charset="-122"/>
              <a:cs typeface="Times New Roman" panose="02020603050405020304" pitchFamily="18" charset="0"/>
            </a:endParaRPr>
          </a:p>
        </p:txBody>
      </p:sp>
      <p:sp>
        <p:nvSpPr>
          <p:cNvPr id="7"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01</a:t>
            </a:r>
            <a:endParaRPr sz="1650" dirty="0"/>
          </a:p>
        </p:txBody>
      </p:sp>
    </p:spTree>
    <p:custDataLst>
      <p:tags r:id="rId1"/>
    </p:custDataLst>
  </p:cSld>
  <p:clrMapOvr>
    <a:masterClrMapping/>
  </p:clrMapOvr>
  <p:transition spd="med" advTm="254557"/>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wipe(left)">
                                      <p:cBhvr>
                                        <p:cTn id="7" dur="500"/>
                                        <p:tgtEl>
                                          <p:spTgt spid="22531">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animEffect transition="in" filter="wipe(left)">
                                      <p:cBhvr>
                                        <p:cTn id="11" dur="500"/>
                                        <p:tgtEl>
                                          <p:spTgt spid="22531">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531">
                                            <p:txEl>
                                              <p:pRg st="2" end="2"/>
                                            </p:txEl>
                                          </p:spTgt>
                                        </p:tgtEl>
                                        <p:attrNameLst>
                                          <p:attrName>style.visibility</p:attrName>
                                        </p:attrNameLst>
                                      </p:cBhvr>
                                      <p:to>
                                        <p:strVal val="visible"/>
                                      </p:to>
                                    </p:set>
                                    <p:animEffect transition="in" filter="wipe(left)">
                                      <p:cBhvr>
                                        <p:cTn id="16" dur="500"/>
                                        <p:tgtEl>
                                          <p:spTgt spid="22531">
                                            <p:txEl>
                                              <p:pRg st="2" end="2"/>
                                            </p:txEl>
                                          </p:spTgt>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animEffect transition="in" filter="wipe(left)">
                                      <p:cBhvr>
                                        <p:cTn id="19" dur="500"/>
                                        <p:tgtEl>
                                          <p:spTgt spid="2253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22531">
                                            <p:txEl>
                                              <p:pRg st="4" end="4"/>
                                            </p:txEl>
                                          </p:spTgt>
                                        </p:tgtEl>
                                        <p:attrNameLst>
                                          <p:attrName>style.visibility</p:attrName>
                                        </p:attrNameLst>
                                      </p:cBhvr>
                                      <p:to>
                                        <p:strVal val="visible"/>
                                      </p:to>
                                    </p:set>
                                    <p:animEffect transition="in" filter="wipe(left)">
                                      <p:cBhvr>
                                        <p:cTn id="24" dur="500"/>
                                        <p:tgtEl>
                                          <p:spTgt spid="22531">
                                            <p:txEl>
                                              <p:pRg st="4" end="4"/>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animEffect transition="in" filter="wipe(left)">
                                      <p:cBhvr>
                                        <p:cTn id="27" dur="500"/>
                                        <p:tgtEl>
                                          <p:spTgt spid="225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checkerboard(across)">
                                      <p:cBhvr>
                                        <p:cTn id="32" dur="500"/>
                                        <p:tgtEl>
                                          <p:spTgt spid="5">
                                            <p:txEl>
                                              <p:pRg st="0" end="0"/>
                                            </p:txEl>
                                          </p:spTgt>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5">
                                            <p:txEl>
                                              <p:pRg st="1" end="1"/>
                                            </p:txEl>
                                          </p:spTgt>
                                        </p:tgtEl>
                                        <p:attrNameLst>
                                          <p:attrName>style.visibility</p:attrName>
                                        </p:attrNameLst>
                                      </p:cBhvr>
                                      <p:to>
                                        <p:strVal val="visible"/>
                                      </p:to>
                                    </p:set>
                                    <p:animEffect transition="in" filter="checkerboard(across)">
                                      <p:cBhvr>
                                        <p:cTn id="35" dur="500"/>
                                        <p:tgtEl>
                                          <p:spTgt spid="5">
                                            <p:txEl>
                                              <p:pRg st="1" end="1"/>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5" presetClass="entr" presetSubtype="10" fill="hold" grpId="0" nodeType="clickEffect">
                                  <p:stCondLst>
                                    <p:cond delay="0"/>
                                  </p:stCondLst>
                                  <p:childTnLst>
                                    <p:set>
                                      <p:cBhvr>
                                        <p:cTn id="39" dur="1" fill="hold">
                                          <p:stCondLst>
                                            <p:cond delay="0"/>
                                          </p:stCondLst>
                                        </p:cTn>
                                        <p:tgtEl>
                                          <p:spTgt spid="5">
                                            <p:txEl>
                                              <p:pRg st="2" end="2"/>
                                            </p:txEl>
                                          </p:spTgt>
                                        </p:tgtEl>
                                        <p:attrNameLst>
                                          <p:attrName>style.visibility</p:attrName>
                                        </p:attrNameLst>
                                      </p:cBhvr>
                                      <p:to>
                                        <p:strVal val="visible"/>
                                      </p:to>
                                    </p:set>
                                    <p:animEffect transition="in" filter="checkerboard(across)">
                                      <p:cBhvr>
                                        <p:cTn id="40" dur="500"/>
                                        <p:tgtEl>
                                          <p:spTgt spid="5">
                                            <p:txEl>
                                              <p:pRg st="2" end="2"/>
                                            </p:txEl>
                                          </p:spTgt>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5">
                                            <p:txEl>
                                              <p:pRg st="3" end="3"/>
                                            </p:txEl>
                                          </p:spTgt>
                                        </p:tgtEl>
                                        <p:attrNameLst>
                                          <p:attrName>style.visibility</p:attrName>
                                        </p:attrNameLst>
                                      </p:cBhvr>
                                      <p:to>
                                        <p:strVal val="visible"/>
                                      </p:to>
                                    </p:set>
                                    <p:animEffect transition="in" filter="checkerboard(across)">
                                      <p:cBhvr>
                                        <p:cTn id="43"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animBg="1" uiExpand="1" build="p"/>
      <p:bldP spid="5" grpId="0" animBg="1"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产业</a:t>
            </a:r>
            <a:r>
              <a:rPr lang="zh-CN" altLang="en-US"/>
              <a:t>需求</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457200" y="1572895"/>
            <a:ext cx="8229600" cy="4565015"/>
          </a:xfrm>
          <a:prstGeom prst="rect">
            <a:avLst/>
          </a:prstGeom>
        </p:spPr>
      </p:pic>
      <p:sp>
        <p:nvSpPr>
          <p:cNvPr id="5" name="文本框 4"/>
          <p:cNvSpPr txBox="1"/>
          <p:nvPr/>
        </p:nvSpPr>
        <p:spPr>
          <a:xfrm>
            <a:off x="5946775" y="2852420"/>
            <a:ext cx="1076960" cy="368300"/>
          </a:xfrm>
          <a:prstGeom prst="rect">
            <a:avLst/>
          </a:prstGeom>
          <a:noFill/>
        </p:spPr>
        <p:txBody>
          <a:bodyPr wrap="square" rtlCol="0">
            <a:spAutoFit/>
          </a:bodyPr>
          <a:p>
            <a:r>
              <a:rPr lang="en-US" altLang="zh-CN">
                <a:solidFill>
                  <a:schemeClr val="accent2"/>
                </a:solidFill>
              </a:rPr>
              <a:t>2023</a:t>
            </a:r>
            <a:r>
              <a:rPr lang="zh-CN" altLang="en-US">
                <a:solidFill>
                  <a:schemeClr val="accent2"/>
                </a:solidFill>
              </a:rPr>
              <a:t>年</a:t>
            </a:r>
            <a:endParaRPr lang="zh-CN" altLang="en-US">
              <a:solidFill>
                <a:schemeClr val="accent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a:buFont typeface="Wingdings" panose="05000000000000000000" charset="0"/>
              <a:buChar char="Ø"/>
            </a:pPr>
            <a:r>
              <a:rPr lang="zh-CN" altLang="en-US"/>
              <a:t>软件测试的背景与</a:t>
            </a:r>
            <a:r>
              <a:rPr lang="zh-CN" altLang="en-US"/>
              <a:t>定义</a:t>
            </a:r>
            <a:endParaRPr lang="zh-CN" altLang="en-US"/>
          </a:p>
          <a:p>
            <a:pPr lvl="1">
              <a:buFont typeface="Wingdings" panose="05000000000000000000" charset="0"/>
              <a:buChar char="Ø"/>
            </a:pPr>
            <a:r>
              <a:rPr lang="zh-CN" altLang="en-US" sz="2300"/>
              <a:t>软件缺陷</a:t>
            </a:r>
            <a:endParaRPr lang="zh-CN" altLang="en-US" sz="2300"/>
          </a:p>
          <a:p>
            <a:pPr lvl="1">
              <a:buFont typeface="Wingdings" panose="05000000000000000000" charset="0"/>
              <a:buChar char="Ø"/>
            </a:pPr>
            <a:r>
              <a:rPr lang="zh-CN" altLang="en-US" sz="2300"/>
              <a:t>软件危机</a:t>
            </a:r>
            <a:endParaRPr lang="zh-CN" altLang="en-US" sz="2300"/>
          </a:p>
          <a:p>
            <a:pPr lvl="1">
              <a:buFont typeface="Wingdings" panose="05000000000000000000" charset="0"/>
              <a:buChar char="Ø"/>
            </a:pPr>
            <a:r>
              <a:rPr lang="zh-CN" altLang="en-US" sz="2300"/>
              <a:t>软件测试</a:t>
            </a:r>
            <a:endParaRPr lang="zh-CN" altLang="en-US"/>
          </a:p>
          <a:p>
            <a:pPr>
              <a:buFont typeface="Wingdings" panose="05000000000000000000" charset="0"/>
              <a:buChar char="Ø"/>
            </a:pPr>
            <a:r>
              <a:rPr lang="zh-CN" altLang="en-US"/>
              <a:t>软件测试的历史</a:t>
            </a:r>
            <a:r>
              <a:rPr lang="zh-CN" altLang="en-US"/>
              <a:t>与现状</a:t>
            </a:r>
            <a:endParaRPr lang="zh-CN" altLang="en-US"/>
          </a:p>
          <a:p>
            <a:pPr lvl="1">
              <a:buFont typeface="Wingdings" panose="05000000000000000000" charset="0"/>
              <a:buChar char="Ø"/>
            </a:pPr>
            <a:r>
              <a:rPr lang="zh-CN" altLang="en-US" sz="2300"/>
              <a:t>历史</a:t>
            </a:r>
            <a:r>
              <a:rPr lang="zh-CN" altLang="en-US" sz="2300"/>
              <a:t>与</a:t>
            </a:r>
            <a:r>
              <a:rPr lang="zh-CN" altLang="en-US">
                <a:sym typeface="+mn-ea"/>
              </a:rPr>
              <a:t>现状</a:t>
            </a:r>
            <a:endParaRPr lang="zh-CN" altLang="en-US">
              <a:sym typeface="+mn-ea"/>
            </a:endParaRPr>
          </a:p>
          <a:p>
            <a:pPr lvl="1">
              <a:buFont typeface="Wingdings" panose="05000000000000000000" charset="0"/>
              <a:buChar char="Ø"/>
            </a:pPr>
            <a:r>
              <a:rPr lang="zh-CN" altLang="en-US">
                <a:sym typeface="+mn-ea"/>
              </a:rPr>
              <a:t>人工智能时代的软件测试</a:t>
            </a:r>
            <a:endParaRPr lang="zh-CN" altLang="en-US"/>
          </a:p>
          <a:p>
            <a:pPr>
              <a:buFont typeface="Wingdings" panose="05000000000000000000" charset="0"/>
              <a:buChar char="Ø"/>
            </a:pPr>
            <a:endParaRPr lang="zh-CN" altLang="en-US"/>
          </a:p>
          <a:p>
            <a:r>
              <a:rPr lang="zh-CN" altLang="en-US"/>
              <a:t>软件测试与软件质量之间的关系？</a:t>
            </a:r>
            <a:endParaRPr lang="zh-CN" altLang="en-US"/>
          </a:p>
          <a:p>
            <a:pPr marL="109855" indent="0">
              <a:buNone/>
            </a:pPr>
            <a:endParaRPr lang="zh-CN" altLang="en-US"/>
          </a:p>
          <a:p>
            <a:pPr marL="109855" indent="0">
              <a:buNone/>
            </a:pPr>
            <a:endParaRPr lang="zh-CN" altLang="en-US"/>
          </a:p>
          <a:p>
            <a:pPr marL="109855" indent="0">
              <a:buNone/>
            </a:pPr>
            <a:endParaRPr lang="zh-CN" altLang="en-US"/>
          </a:p>
          <a:p>
            <a:pPr marL="109855" indent="0">
              <a:buNone/>
            </a:pPr>
            <a:endParaRPr lang="zh-CN" altLang="en-US"/>
          </a:p>
          <a:p>
            <a:pPr marL="109855" indent="0">
              <a:buNone/>
            </a:pPr>
            <a:endParaRPr lang="zh-CN" altLang="en-US"/>
          </a:p>
        </p:txBody>
      </p:sp>
      <p:sp>
        <p:nvSpPr>
          <p:cNvPr id="3" name="标题 2"/>
          <p:cNvSpPr>
            <a:spLocks noGrp="1"/>
          </p:cNvSpPr>
          <p:nvPr>
            <p:ph type="title"/>
          </p:nvPr>
        </p:nvSpPr>
        <p:spPr/>
        <p:txBody>
          <a:bodyPr/>
          <a:p>
            <a:r>
              <a:rPr lang="zh-CN" altLang="en-US"/>
              <a:t>第</a:t>
            </a:r>
            <a:r>
              <a:rPr lang="en-US" altLang="zh-CN"/>
              <a:t>1</a:t>
            </a:r>
            <a:r>
              <a:rPr lang="zh-CN" altLang="en-US"/>
              <a:t>节 软件测试</a:t>
            </a:r>
            <a:r>
              <a:rPr lang="zh-CN" altLang="en-US"/>
              <a:t>入门</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1112520"/>
            <a:ext cx="4491355" cy="540385"/>
          </a:xfrm>
          <a:ln w="12700">
            <a:miter lim="400000"/>
          </a:ln>
        </p:spPr>
        <p:txBody>
          <a:bodyPr lIns="19050" tIns="19050" rIns="19050" bIns="19050" anchor="ctr">
            <a:normAutofit fontScale="90000"/>
          </a:bodyPr>
          <a:lstStyle/>
          <a:p>
            <a:pPr algn="l"/>
            <a:r>
              <a:rPr lang="zh-CN" altLang="en-US" dirty="0">
                <a:latin typeface="Times New Roman" panose="02020603050405020304" pitchFamily="18" charset="0"/>
                <a:cs typeface="Times New Roman" panose="02020603050405020304" pitchFamily="18" charset="0"/>
              </a:rPr>
              <a:t>人工智能</a:t>
            </a:r>
            <a:r>
              <a:rPr lang="en-US" altLang="zh-CN" dirty="0">
                <a:latin typeface="Times New Roman" panose="02020603050405020304" pitchFamily="18" charset="0"/>
                <a:cs typeface="Times New Roman" panose="02020603050405020304" pitchFamily="18" charset="0"/>
              </a:rPr>
              <a:t>VS</a:t>
            </a:r>
            <a:r>
              <a:rPr lang="zh-CN" altLang="en-US" dirty="0">
                <a:latin typeface="Times New Roman" panose="02020603050405020304" pitchFamily="18" charset="0"/>
                <a:cs typeface="Times New Roman" panose="02020603050405020304" pitchFamily="18" charset="0"/>
              </a:rPr>
              <a:t>软件</a:t>
            </a:r>
            <a:r>
              <a:rPr lang="zh-CN" altLang="en-US" dirty="0">
                <a:latin typeface="Times New Roman" panose="02020603050405020304" pitchFamily="18" charset="0"/>
                <a:cs typeface="Times New Roman" panose="02020603050405020304" pitchFamily="18" charset="0"/>
              </a:rPr>
              <a:t>测试</a:t>
            </a:r>
            <a:endParaRPr lang="zh-CN" altLang="en-US" dirty="0">
              <a:latin typeface="Times New Roman" panose="02020603050405020304" pitchFamily="18" charset="0"/>
              <a:cs typeface="Times New Roman" panose="02020603050405020304" pitchFamily="18" charset="0"/>
            </a:endParaRPr>
          </a:p>
        </p:txBody>
      </p:sp>
      <p:sp>
        <p:nvSpPr>
          <p:cNvPr id="6" name="内容占位符 2"/>
          <p:cNvSpPr>
            <a:spLocks noGrp="1"/>
          </p:cNvSpPr>
          <p:nvPr>
            <p:ph idx="4294967295"/>
          </p:nvPr>
        </p:nvSpPr>
        <p:spPr>
          <a:xfrm>
            <a:off x="1026739" y="1832838"/>
            <a:ext cx="6172200" cy="1311789"/>
          </a:xfrm>
        </p:spPr>
        <p:txBody>
          <a:bodyPr>
            <a:noAutofit/>
          </a:bodyPr>
          <a:lstStyle/>
          <a:p>
            <a:pPr>
              <a:lnSpc>
                <a:spcPct val="200000"/>
              </a:lnSpc>
              <a:spcBef>
                <a:spcPts val="0"/>
              </a:spcBef>
              <a:buFont typeface="Wingdings" panose="05000000000000000000" pitchFamily="2" charset="2"/>
              <a:buChar char="Ø"/>
            </a:pPr>
            <a:r>
              <a:rPr lang="en-US" altLang="zh-CN" sz="2025" dirty="0">
                <a:latin typeface="Times New Roman" panose="02020603050405020304" pitchFamily="18" charset="0"/>
                <a:ea typeface="微软雅黑" panose="020B0503020204020204" charset="-122"/>
                <a:cs typeface="Times New Roman" panose="02020603050405020304" pitchFamily="18" charset="0"/>
              </a:rPr>
              <a:t>AI</a:t>
            </a:r>
            <a:r>
              <a:rPr lang="zh-CN" altLang="en-US" sz="2025" dirty="0">
                <a:latin typeface="Times New Roman" panose="02020603050405020304" pitchFamily="18" charset="0"/>
                <a:ea typeface="微软雅黑" panose="020B0503020204020204" charset="-122"/>
                <a:cs typeface="Times New Roman" panose="02020603050405020304" pitchFamily="18" charset="0"/>
              </a:rPr>
              <a:t> 的诞生</a:t>
            </a:r>
            <a:endParaRPr lang="en-US" altLang="zh-CN" sz="2025" dirty="0">
              <a:latin typeface="Times New Roman" panose="02020603050405020304" pitchFamily="18" charset="0"/>
              <a:ea typeface="微软雅黑" panose="020B0503020204020204" charset="-122"/>
              <a:cs typeface="Times New Roman" panose="02020603050405020304" pitchFamily="18" charset="0"/>
            </a:endParaRPr>
          </a:p>
          <a:p>
            <a:pPr lvl="2">
              <a:lnSpc>
                <a:spcPct val="200000"/>
              </a:lnSpc>
              <a:spcBef>
                <a:spcPts val="0"/>
              </a:spcBef>
              <a:buFont typeface="Wingdings" panose="05000000000000000000" pitchFamily="2" charset="2"/>
              <a:buChar char="ü"/>
            </a:pPr>
            <a:r>
              <a:rPr lang="en-US" altLang="zh-CN" sz="1650" dirty="0">
                <a:latin typeface="Times New Roman" panose="02020603050405020304" pitchFamily="18" charset="0"/>
                <a:ea typeface="微软雅黑" panose="020B0503020204020204" charset="-122"/>
                <a:cs typeface="Times New Roman" panose="02020603050405020304" pitchFamily="18" charset="0"/>
              </a:rPr>
              <a:t>1956</a:t>
            </a:r>
            <a:r>
              <a:rPr lang="zh-CN" altLang="en-US" sz="1650" dirty="0">
                <a:latin typeface="Times New Roman" panose="02020603050405020304" pitchFamily="18" charset="0"/>
                <a:ea typeface="微软雅黑" panose="020B0503020204020204" charset="-122"/>
                <a:cs typeface="Times New Roman" panose="02020603050405020304" pitchFamily="18" charset="0"/>
              </a:rPr>
              <a:t>年，达特茅斯大会，确立人工智能为独立的学科</a:t>
            </a:r>
            <a:endParaRPr lang="en-US" altLang="zh-CN" sz="1650" dirty="0">
              <a:latin typeface="Times New Roman" panose="02020603050405020304" pitchFamily="18" charset="0"/>
              <a:ea typeface="微软雅黑" panose="020B0503020204020204" charset="-122"/>
              <a:cs typeface="Times New Roman" panose="02020603050405020304" pitchFamily="18" charset="0"/>
            </a:endParaRPr>
          </a:p>
          <a:p>
            <a:pPr>
              <a:lnSpc>
                <a:spcPct val="200000"/>
              </a:lnSpc>
              <a:spcBef>
                <a:spcPts val="0"/>
              </a:spcBef>
              <a:buFont typeface="Wingdings" panose="05000000000000000000" pitchFamily="2" charset="2"/>
              <a:buChar char="Ø"/>
            </a:pPr>
            <a:endParaRPr lang="zh-CN" altLang="en-US" sz="2025" dirty="0">
              <a:latin typeface="Times New Roman" panose="02020603050405020304" pitchFamily="18" charset="0"/>
              <a:ea typeface="微软雅黑" panose="020B0503020204020204" charset="-122"/>
              <a:cs typeface="Times New Roman" panose="02020603050405020304" pitchFamily="18" charset="0"/>
            </a:endParaRPr>
          </a:p>
        </p:txBody>
      </p:sp>
      <p:sp>
        <p:nvSpPr>
          <p:cNvPr id="8" name="矩形 7"/>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Times New Roman" panose="02020603050405020304" pitchFamily="18" charset="0"/>
                <a:ea typeface="华文行楷" panose="02010800040101010101" pitchFamily="2" charset="-122"/>
                <a:cs typeface="Times New Roman" panose="02020603050405020304" pitchFamily="18" charset="0"/>
              </a:rPr>
              <a:t>软件危机</a:t>
            </a:r>
            <a:endParaRPr lang="zh-CN" altLang="en-US" sz="1350" b="0" kern="1200"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10080" y="2996565"/>
            <a:ext cx="6247765" cy="3265170"/>
          </a:xfrm>
          <a:prstGeom prst="roundRect">
            <a:avLst>
              <a:gd name="adj" fmla="val 4167"/>
            </a:avLst>
          </a:prstGeom>
          <a:solidFill>
            <a:srgbClr val="FFFFFF"/>
          </a:solidFill>
          <a:ln w="76200" cap="sq">
            <a:solidFill>
              <a:srgbClr val="EAEAEA"/>
            </a:solidFill>
            <a:miter lim="800000"/>
            <a:headEnd/>
            <a:tailEnd/>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2</a:t>
            </a:r>
            <a:endParaRPr sz="1650" dirty="0"/>
          </a:p>
        </p:txBody>
      </p:sp>
    </p:spTree>
  </p:cSld>
  <p:clrMapOvr>
    <a:masterClrMapping/>
  </p:clrMapOvr>
  <p:transition spd="med" advTm="25302"/>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1261745"/>
            <a:ext cx="4921885" cy="391160"/>
          </a:xfrm>
          <a:ln w="12700">
            <a:miter lim="400000"/>
          </a:ln>
        </p:spPr>
        <p:txBody>
          <a:bodyPr lIns="19050" tIns="19050" rIns="19050" bIns="19050" anchor="ctr">
            <a:normAutofit fontScale="90000"/>
          </a:bodyPr>
          <a:lstStyle/>
          <a:p>
            <a:r>
              <a:rPr lang="zh-CN" altLang="en-US" dirty="0"/>
              <a:t>人工智能 </a:t>
            </a:r>
            <a:r>
              <a:rPr lang="en-US" altLang="zh-CN" dirty="0">
                <a:latin typeface="Times New Roman" panose="02020603050405020304" pitchFamily="18" charset="0"/>
                <a:cs typeface="Times New Roman" panose="02020603050405020304" pitchFamily="18" charset="0"/>
              </a:rPr>
              <a:t>VS</a:t>
            </a:r>
            <a:r>
              <a:rPr lang="zh-CN" altLang="en-US" dirty="0"/>
              <a:t>软件测试</a:t>
            </a:r>
            <a:endParaRPr lang="zh-CN" altLang="en-US" dirty="0"/>
          </a:p>
        </p:txBody>
      </p:sp>
      <p:sp>
        <p:nvSpPr>
          <p:cNvPr id="6" name="内容占位符 2"/>
          <p:cNvSpPr>
            <a:spLocks noGrp="1"/>
          </p:cNvSpPr>
          <p:nvPr>
            <p:ph idx="4294967295"/>
          </p:nvPr>
        </p:nvSpPr>
        <p:spPr>
          <a:xfrm>
            <a:off x="1026739" y="2130428"/>
            <a:ext cx="6172200" cy="3165841"/>
          </a:xfrm>
          <a:ln w="12700">
            <a:miter lim="400000"/>
          </a:ln>
        </p:spPr>
        <p:txBody>
          <a:bodyPr lIns="19050" tIns="19050" rIns="19050" bIns="19050" anchor="ctr">
            <a:noAutofit/>
          </a:bodyPr>
          <a:lstStyle/>
          <a:p>
            <a:pPr>
              <a:lnSpc>
                <a:spcPct val="150000"/>
              </a:lnSpc>
              <a:spcBef>
                <a:spcPts val="0"/>
              </a:spcBef>
              <a:buFont typeface="Wingdings" panose="05000000000000000000" pitchFamily="2" charset="2"/>
              <a:buChar char="Ø"/>
            </a:pPr>
            <a:r>
              <a:rPr lang="zh-CN" altLang="en-US" sz="2800" dirty="0">
                <a:latin typeface="微软雅黑" panose="020B0503020204020204" charset="-122"/>
                <a:ea typeface="微软雅黑" panose="020B0503020204020204" charset="-122"/>
                <a:cs typeface="Times New Roman" panose="02020603050405020304" pitchFamily="18" charset="0"/>
              </a:rPr>
              <a:t>智能软件的测试</a:t>
            </a:r>
            <a:endParaRPr lang="en-US" altLang="zh-CN" sz="2025" dirty="0">
              <a:latin typeface="微软雅黑" panose="020B0503020204020204" charset="-122"/>
              <a:ea typeface="微软雅黑" panose="020B0503020204020204" charset="-122"/>
              <a:cs typeface="Times New Roman" panose="02020603050405020304" pitchFamily="18" charset="0"/>
            </a:endParaRPr>
          </a:p>
          <a:p>
            <a:pPr lvl="2">
              <a:lnSpc>
                <a:spcPct val="150000"/>
              </a:lnSpc>
              <a:spcBef>
                <a:spcPts val="0"/>
              </a:spcBef>
              <a:spcAft>
                <a:spcPts val="4200"/>
              </a:spcAft>
              <a:buFont typeface="Wingdings" panose="05000000000000000000" pitchFamily="2" charset="2"/>
              <a:buChar char="ü"/>
            </a:pP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rPr>
              <a:t>软件测试 服务于 人工智能</a:t>
            </a:r>
            <a:endParaRPr lang="en-US" altLang="zh-CN" dirty="0">
              <a:latin typeface="微软雅黑" panose="020B0503020204020204" charset="-122"/>
              <a:ea typeface="微软雅黑" panose="020B0503020204020204" charset="-122"/>
              <a:cs typeface="Times New Roman" panose="02020603050405020304" pitchFamily="18" charset="0"/>
            </a:endParaRPr>
          </a:p>
          <a:p>
            <a:pPr>
              <a:lnSpc>
                <a:spcPct val="150000"/>
              </a:lnSpc>
              <a:spcBef>
                <a:spcPts val="0"/>
              </a:spcBef>
              <a:buFont typeface="Wingdings" panose="05000000000000000000" pitchFamily="2" charset="2"/>
              <a:buChar char="Ø"/>
            </a:pPr>
            <a:r>
              <a:rPr lang="zh-CN" altLang="en-US" sz="2800" dirty="0">
                <a:latin typeface="微软雅黑" panose="020B0503020204020204" charset="-122"/>
                <a:ea typeface="微软雅黑" panose="020B0503020204020204" charset="-122"/>
                <a:cs typeface="Times New Roman" panose="02020603050405020304" pitchFamily="18" charset="0"/>
              </a:rPr>
              <a:t>利用人工智能改进软件测试</a:t>
            </a:r>
            <a:endParaRPr lang="en-US" altLang="zh-CN" sz="2800" dirty="0">
              <a:latin typeface="微软雅黑" panose="020B0503020204020204" charset="-122"/>
              <a:ea typeface="微软雅黑" panose="020B0503020204020204" charset="-122"/>
              <a:cs typeface="Times New Roman" panose="02020603050405020304" pitchFamily="18" charset="0"/>
            </a:endParaRPr>
          </a:p>
          <a:p>
            <a:pPr lvl="2">
              <a:lnSpc>
                <a:spcPct val="150000"/>
              </a:lnSpc>
              <a:spcBef>
                <a:spcPts val="0"/>
              </a:spcBef>
              <a:buFont typeface="Wingdings" panose="05000000000000000000" pitchFamily="2" charset="2"/>
              <a:buChar char="ü"/>
            </a:pPr>
            <a:r>
              <a:rPr lang="zh-CN" altLang="en-US" sz="2400" dirty="0">
                <a:solidFill>
                  <a:schemeClr val="tx1"/>
                </a:solidFill>
                <a:latin typeface="微软雅黑" panose="020B0503020204020204" charset="-122"/>
                <a:ea typeface="微软雅黑" panose="020B0503020204020204" charset="-122"/>
                <a:cs typeface="Times New Roman" panose="02020603050405020304" pitchFamily="18" charset="0"/>
              </a:rPr>
              <a:t>人工智能 服务于 软件测试</a:t>
            </a:r>
            <a:endParaRPr lang="en-US" altLang="zh-CN" sz="1650" dirty="0">
              <a:solidFill>
                <a:schemeClr val="tx1"/>
              </a:solidFill>
              <a:latin typeface="微软雅黑" panose="020B0503020204020204" charset="-122"/>
              <a:ea typeface="微软雅黑" panose="020B0503020204020204" charset="-122"/>
              <a:cs typeface="Times New Roman" panose="02020603050405020304" pitchFamily="18" charset="0"/>
            </a:endParaRPr>
          </a:p>
          <a:p>
            <a:pPr>
              <a:lnSpc>
                <a:spcPct val="150000"/>
              </a:lnSpc>
              <a:spcBef>
                <a:spcPts val="0"/>
              </a:spcBef>
              <a:buFont typeface="Wingdings" panose="05000000000000000000" pitchFamily="2" charset="2"/>
              <a:buChar char="Ø"/>
            </a:pPr>
            <a:endParaRPr lang="zh-CN" altLang="en-US" sz="2025" b="1" dirty="0">
              <a:latin typeface="楷体" panose="02010609060101010101" charset="-122"/>
              <a:ea typeface="楷体" panose="02010609060101010101" charset="-122"/>
            </a:endParaRPr>
          </a:p>
        </p:txBody>
      </p:sp>
      <p:sp>
        <p:nvSpPr>
          <p:cNvPr id="8" name="矩形 7"/>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sp>
        <p:nvSpPr>
          <p:cNvPr id="5"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2</a:t>
            </a:r>
            <a:endParaRPr sz="1650" dirty="0"/>
          </a:p>
        </p:txBody>
      </p:sp>
    </p:spTree>
  </p:cSld>
  <p:clrMapOvr>
    <a:masterClrMapping/>
  </p:clrMapOvr>
  <p:transition spd="med" advTm="139528"/>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w="12700">
            <a:miter lim="400000"/>
          </a:ln>
        </p:spPr>
        <p:txBody>
          <a:bodyPr lIns="19050" tIns="19050" rIns="19050" bIns="19050" anchor="ctr">
            <a:normAutofit/>
          </a:bodyPr>
          <a:lstStyle/>
          <a:p>
            <a:r>
              <a:rPr lang="zh-CN" altLang="en-US" dirty="0"/>
              <a:t>智能软件的测试</a:t>
            </a:r>
            <a:endParaRPr lang="zh-CN" altLang="en-US" dirty="0"/>
          </a:p>
        </p:txBody>
      </p:sp>
      <p:sp>
        <p:nvSpPr>
          <p:cNvPr id="5" name="矩形 4"/>
          <p:cNvSpPr/>
          <p:nvPr/>
        </p:nvSpPr>
        <p:spPr>
          <a:xfrm>
            <a:off x="1179315" y="4484712"/>
            <a:ext cx="3297555" cy="403225"/>
          </a:xfrm>
          <a:prstGeom prst="rect">
            <a:avLst/>
          </a:prstGeom>
        </p:spPr>
        <p:txBody>
          <a:bodyPr wrap="none">
            <a:spAutoFit/>
          </a:bodyPr>
          <a:lstStyle/>
          <a:p>
            <a:pPr algn="l" defTabSz="914400" hangingPunct="1"/>
            <a:r>
              <a:rPr lang="zh-CN" altLang="en-US" sz="2025" b="0" kern="1200" dirty="0">
                <a:solidFill>
                  <a:srgbClr val="FF0000"/>
                </a:solidFill>
                <a:latin typeface="微软雅黑" panose="020B0503020204020204" charset="-122"/>
                <a:ea typeface="微软雅黑" panose="020B0503020204020204" charset="-122"/>
                <a:cs typeface="+mn-cs"/>
              </a:rPr>
              <a:t>特斯拉自动驾驶</a:t>
            </a:r>
            <a:r>
              <a:rPr lang="en-US" altLang="zh-CN" sz="2025" b="0" kern="1200" dirty="0">
                <a:solidFill>
                  <a:srgbClr val="FF0000"/>
                </a:solidFill>
                <a:latin typeface="微软雅黑" panose="020B0503020204020204" charset="-122"/>
                <a:ea typeface="微软雅黑" panose="020B0503020204020204" charset="-122"/>
                <a:cs typeface="+mn-cs"/>
              </a:rPr>
              <a:t>—</a:t>
            </a:r>
            <a:r>
              <a:rPr lang="zh-CN" altLang="en-US" sz="2025" b="0" kern="1200" dirty="0">
                <a:solidFill>
                  <a:srgbClr val="FF0000"/>
                </a:solidFill>
                <a:latin typeface="微软雅黑" panose="020B0503020204020204" charset="-122"/>
                <a:ea typeface="微软雅黑" panose="020B0503020204020204" charset="-122"/>
                <a:cs typeface="+mn-cs"/>
              </a:rPr>
              <a:t>惨烈车祸</a:t>
            </a:r>
            <a:endParaRPr lang="zh-CN" altLang="en-US" sz="2025" b="0" kern="1200" dirty="0">
              <a:solidFill>
                <a:srgbClr val="FF0000"/>
              </a:solidFill>
              <a:latin typeface="微软雅黑" panose="020B0503020204020204" charset="-122"/>
              <a:ea typeface="微软雅黑" panose="020B0503020204020204" charset="-122"/>
              <a:cs typeface="+mn-cs"/>
            </a:endParaRPr>
          </a:p>
        </p:txBody>
      </p:sp>
      <p:sp>
        <p:nvSpPr>
          <p:cNvPr id="8" name="矩形 7"/>
          <p:cNvSpPr/>
          <p:nvPr/>
        </p:nvSpPr>
        <p:spPr>
          <a:xfrm>
            <a:off x="5598106" y="4484712"/>
            <a:ext cx="2008505" cy="403225"/>
          </a:xfrm>
          <a:prstGeom prst="rect">
            <a:avLst/>
          </a:prstGeom>
        </p:spPr>
        <p:txBody>
          <a:bodyPr wrap="none">
            <a:spAutoFit/>
          </a:bodyPr>
          <a:lstStyle/>
          <a:p>
            <a:pPr algn="l" defTabSz="914400" fontAlgn="ctr" hangingPunct="1"/>
            <a:r>
              <a:rPr lang="zh-CN" altLang="en-US" sz="2025" b="0" kern="1200" dirty="0">
                <a:solidFill>
                  <a:srgbClr val="FF0000"/>
                </a:solidFill>
                <a:latin typeface="微软雅黑" panose="020B0503020204020204" charset="-122"/>
                <a:ea typeface="微软雅黑" panose="020B0503020204020204" charset="-122"/>
                <a:cs typeface="+mn-cs"/>
              </a:rPr>
              <a:t>人脸识别</a:t>
            </a:r>
            <a:r>
              <a:rPr lang="en-US" altLang="zh-CN" sz="2025" b="0" kern="1200" dirty="0">
                <a:solidFill>
                  <a:srgbClr val="FF0000"/>
                </a:solidFill>
                <a:latin typeface="微软雅黑" panose="020B0503020204020204" charset="-122"/>
                <a:ea typeface="微软雅黑" panose="020B0503020204020204" charset="-122"/>
                <a:cs typeface="+mn-cs"/>
              </a:rPr>
              <a:t>—</a:t>
            </a:r>
            <a:r>
              <a:rPr lang="zh-CN" altLang="en-US" sz="2025" b="0" kern="1200" dirty="0">
                <a:solidFill>
                  <a:srgbClr val="FF0000"/>
                </a:solidFill>
                <a:latin typeface="微软雅黑" panose="020B0503020204020204" charset="-122"/>
                <a:ea typeface="微软雅黑" panose="020B0503020204020204" charset="-122"/>
                <a:cs typeface="+mn-cs"/>
              </a:rPr>
              <a:t>伪装</a:t>
            </a:r>
            <a:endParaRPr lang="zh-CN" altLang="en-US" sz="2025" b="0" kern="1200" dirty="0">
              <a:solidFill>
                <a:srgbClr val="FF0000"/>
              </a:solidFill>
              <a:latin typeface="微软雅黑" panose="020B0503020204020204" charset="-122"/>
              <a:ea typeface="微软雅黑" panose="020B0503020204020204" charset="-122"/>
              <a:cs typeface="+mn-cs"/>
            </a:endParaRPr>
          </a:p>
        </p:txBody>
      </p:sp>
      <p:sp>
        <p:nvSpPr>
          <p:cNvPr id="9" name="矩形 8"/>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pic>
        <p:nvPicPr>
          <p:cNvPr id="10" name="Picture 6" descr="See the source imag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3536" y="2447150"/>
            <a:ext cx="3358086" cy="1890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6" name="组合 5"/>
          <p:cNvGrpSpPr/>
          <p:nvPr/>
        </p:nvGrpSpPr>
        <p:grpSpPr>
          <a:xfrm>
            <a:off x="4787886" y="1988556"/>
            <a:ext cx="3357450" cy="1890000"/>
            <a:chOff x="13260320" y="4006137"/>
            <a:chExt cx="10653384" cy="5507318"/>
          </a:xfrm>
        </p:grpSpPr>
        <p:sp>
          <p:nvSpPr>
            <p:cNvPr id="4" name="椭圆 3"/>
            <p:cNvSpPr/>
            <p:nvPr/>
          </p:nvSpPr>
          <p:spPr>
            <a:xfrm>
              <a:off x="13405034" y="5659139"/>
              <a:ext cx="45719" cy="549985"/>
            </a:xfrm>
            <a:prstGeom prst="ellipse">
              <a:avLst/>
            </a:prstGeom>
            <a:solidFill>
              <a:srgbClr val="FF0000"/>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FFFFFF"/>
                </a:solidFill>
                <a:effectLst/>
                <a:uFillTx/>
                <a:latin typeface="+mn-lt"/>
                <a:ea typeface="+mn-ea"/>
                <a:cs typeface="+mn-cs"/>
                <a:sym typeface="Helvetica Neue Medium"/>
              </a:endParaRPr>
            </a:p>
          </p:txBody>
        </p:sp>
        <p:pic>
          <p:nvPicPr>
            <p:cNvPr id="1026" name="Picture 2" descr="See the sourc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 r="11571" b="-1275"/>
            <a:stretch>
              <a:fillRect/>
            </a:stretch>
          </p:blipFill>
          <p:spPr bwMode="auto">
            <a:xfrm>
              <a:off x="17502014" y="4006137"/>
              <a:ext cx="6411690" cy="550731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60320" y="4006137"/>
              <a:ext cx="5424843" cy="5434026"/>
            </a:xfrm>
            <a:prstGeom prst="rect">
              <a:avLst/>
            </a:prstGeom>
          </p:spPr>
        </p:pic>
      </p:grpSp>
      <p:sp>
        <p:nvSpPr>
          <p:cNvPr id="11"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3</a:t>
            </a:r>
            <a:endParaRPr sz="1650" dirty="0"/>
          </a:p>
        </p:txBody>
      </p:sp>
      <p:pic>
        <p:nvPicPr>
          <p:cNvPr id="23" name="图片 141"/>
          <p:cNvPicPr>
            <a:picLocks noChangeAspect="1"/>
          </p:cNvPicPr>
          <p:nvPr>
            <p:custDataLst>
              <p:tags r:id="rId4"/>
            </p:custDataLst>
          </p:nvPr>
        </p:nvPicPr>
        <p:blipFill>
          <a:blip r:embed="rId5"/>
          <a:stretch>
            <a:fillRect/>
          </a:stretch>
        </p:blipFill>
        <p:spPr>
          <a:xfrm>
            <a:off x="4211955" y="5108575"/>
            <a:ext cx="4533900" cy="1482725"/>
          </a:xfrm>
          <a:prstGeom prst="rect">
            <a:avLst/>
          </a:prstGeom>
          <a:noFill/>
          <a:ln>
            <a:noFill/>
          </a:ln>
        </p:spPr>
      </p:pic>
    </p:spTree>
  </p:cSld>
  <p:clrMapOvr>
    <a:masterClrMapping/>
  </p:clrMapOvr>
  <p:transition spd="med" advTm="101105"/>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ln w="12700">
            <a:miter lim="400000"/>
          </a:ln>
        </p:spPr>
        <p:txBody>
          <a:bodyPr lIns="19050" tIns="19050" rIns="19050" bIns="19050" anchor="ctr">
            <a:normAutofit/>
          </a:bodyPr>
          <a:lstStyle/>
          <a:p>
            <a:r>
              <a:rPr lang="zh-CN" altLang="en-US" dirty="0"/>
              <a:t>智能软件的测试</a:t>
            </a:r>
            <a:endParaRPr lang="zh-CN" altLang="en-US" dirty="0"/>
          </a:p>
        </p:txBody>
      </p:sp>
      <p:sp>
        <p:nvSpPr>
          <p:cNvPr id="5" name="矩形 4"/>
          <p:cNvSpPr/>
          <p:nvPr/>
        </p:nvSpPr>
        <p:spPr>
          <a:xfrm>
            <a:off x="2849413" y="4393687"/>
            <a:ext cx="3534410" cy="403225"/>
          </a:xfrm>
          <a:prstGeom prst="rect">
            <a:avLst/>
          </a:prstGeom>
        </p:spPr>
        <p:txBody>
          <a:bodyPr wrap="none">
            <a:spAutoFit/>
          </a:bodyPr>
          <a:lstStyle/>
          <a:p>
            <a:pPr algn="l" defTabSz="914400" hangingPunct="1"/>
            <a:r>
              <a:rPr lang="zh-CN" altLang="en-US" sz="2025"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rPr>
              <a:t>无人车测试：从现场走向虚拟</a:t>
            </a:r>
            <a:endParaRPr lang="zh-CN" altLang="en-US" sz="2025" b="0" kern="1200" dirty="0">
              <a:solidFill>
                <a:srgbClr val="FF0000"/>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9" name="矩形 8"/>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pic>
        <p:nvPicPr>
          <p:cNvPr id="2050" name="Picture 2" descr="See the source image"/>
          <p:cNvPicPr>
            <a:picLocks noChangeAspect="1" noChangeArrowheads="1"/>
          </p:cNvPicPr>
          <p:nvPr/>
        </p:nvPicPr>
        <p:blipFill rotWithShape="1">
          <a:blip r:embed="rId1">
            <a:extLst>
              <a:ext uri="{28A0092B-C50C-407E-A947-70E740481C1C}">
                <a14:useLocalDpi xmlns:a14="http://schemas.microsoft.com/office/drawing/2010/main" val="0"/>
              </a:ext>
            </a:extLst>
          </a:blip>
          <a:srcRect t="13234" r="245"/>
          <a:stretch>
            <a:fillRect/>
          </a:stretch>
        </p:blipFill>
        <p:spPr bwMode="auto">
          <a:xfrm>
            <a:off x="1287298" y="1974363"/>
            <a:ext cx="3190833" cy="2007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52" name="Picture 4" descr="See the source image"/>
          <p:cNvPicPr>
            <a:picLocks noChangeArrowheads="1"/>
          </p:cNvPicPr>
          <p:nvPr/>
        </p:nvPicPr>
        <p:blipFill rotWithShape="1">
          <a:blip r:embed="rId2">
            <a:extLst>
              <a:ext uri="{28A0092B-C50C-407E-A947-70E740481C1C}">
                <a14:useLocalDpi xmlns:a14="http://schemas.microsoft.com/office/drawing/2010/main" val="0"/>
              </a:ext>
            </a:extLst>
          </a:blip>
          <a:srcRect l="6633" r="7951" b="2418"/>
          <a:stretch>
            <a:fillRect/>
          </a:stretch>
        </p:blipFill>
        <p:spPr bwMode="auto">
          <a:xfrm>
            <a:off x="4698887" y="1974363"/>
            <a:ext cx="3191400" cy="20076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 name="矩形 9"/>
          <p:cNvSpPr/>
          <p:nvPr/>
        </p:nvSpPr>
        <p:spPr>
          <a:xfrm>
            <a:off x="2589726" y="4885595"/>
            <a:ext cx="4050030" cy="403225"/>
          </a:xfrm>
          <a:prstGeom prst="rect">
            <a:avLst/>
          </a:prstGeom>
        </p:spPr>
        <p:txBody>
          <a:bodyPr wrap="none">
            <a:spAutoFit/>
          </a:bodyPr>
          <a:lstStyle/>
          <a:p>
            <a:pPr algn="l" defTabSz="914400" hangingPunct="1"/>
            <a:r>
              <a:rPr lang="zh-CN" altLang="en-US" sz="2025"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降低风险、降低成本、提高覆盖率</a:t>
            </a:r>
            <a:endParaRPr lang="zh-CN" altLang="en-US" sz="2025"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8"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3</a:t>
            </a:r>
            <a:endParaRPr sz="1650" dirty="0"/>
          </a:p>
        </p:txBody>
      </p:sp>
    </p:spTree>
  </p:cSld>
  <p:clrMapOvr>
    <a:masterClrMapping/>
  </p:clrMapOvr>
  <p:transition spd="med" advTm="180239"/>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r>
              <a:rPr lang="zh-CN" altLang="en-US"/>
              <a:t>最近大火的</a:t>
            </a:r>
            <a:r>
              <a:rPr lang="en-US" altLang="zh-CN"/>
              <a:t>chatGPT</a:t>
            </a:r>
            <a:r>
              <a:rPr lang="zh-CN" altLang="en-US"/>
              <a:t>你测过</a:t>
            </a:r>
            <a:r>
              <a:rPr lang="zh-CN" altLang="en-US"/>
              <a:t>吗？</a:t>
            </a:r>
            <a:endParaRPr lang="zh-CN" altLang="en-US"/>
          </a:p>
        </p:txBody>
      </p:sp>
      <p:pic>
        <p:nvPicPr>
          <p:cNvPr id="4" name="内容占位符 3"/>
          <p:cNvPicPr>
            <a:picLocks noChangeAspect="1"/>
          </p:cNvPicPr>
          <p:nvPr>
            <p:ph idx="1"/>
          </p:nvPr>
        </p:nvPicPr>
        <p:blipFill>
          <a:blip r:embed="rId1"/>
          <a:stretch>
            <a:fillRect/>
          </a:stretch>
        </p:blipFill>
        <p:spPr>
          <a:xfrm>
            <a:off x="2988310" y="1417955"/>
            <a:ext cx="4958715" cy="536702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755650" y="274955"/>
            <a:ext cx="8246745" cy="619760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1261745"/>
            <a:ext cx="4120515" cy="391160"/>
          </a:xfrm>
          <a:ln w="12700">
            <a:miter lim="400000"/>
          </a:ln>
        </p:spPr>
        <p:txBody>
          <a:bodyPr lIns="19050" tIns="19050" rIns="19050" bIns="19050" anchor="ctr">
            <a:normAutofit fontScale="90000"/>
          </a:bodyPr>
          <a:lstStyle/>
          <a:p>
            <a:r>
              <a:rPr lang="zh-CN" altLang="en-US" dirty="0">
                <a:latin typeface="Times New Roman" panose="02020603050405020304" pitchFamily="18" charset="0"/>
                <a:cs typeface="Times New Roman" panose="02020603050405020304" pitchFamily="18" charset="0"/>
              </a:rPr>
              <a:t>智能化的软件测试</a:t>
            </a:r>
            <a:endParaRPr lang="zh-CN" altLang="en-US" dirty="0">
              <a:latin typeface="Times New Roman" panose="02020603050405020304" pitchFamily="18" charset="0"/>
              <a:cs typeface="Times New Roman" panose="02020603050405020304" pitchFamily="18" charset="0"/>
            </a:endParaRPr>
          </a:p>
        </p:txBody>
      </p:sp>
      <p:sp>
        <p:nvSpPr>
          <p:cNvPr id="9" name="矩形 8"/>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Times New Roman" panose="02020603050405020304" pitchFamily="18" charset="0"/>
                <a:ea typeface="华文行楷" panose="02010800040101010101" pitchFamily="2" charset="-122"/>
                <a:cs typeface="Times New Roman" panose="02020603050405020304" pitchFamily="18" charset="0"/>
              </a:rPr>
              <a:t>软件危机</a:t>
            </a:r>
            <a:endParaRPr lang="zh-CN" altLang="en-US" sz="1350" b="0" kern="1200" dirty="0">
              <a:solidFill>
                <a:prstClr val="white"/>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 name="右箭头 2"/>
          <p:cNvSpPr/>
          <p:nvPr/>
        </p:nvSpPr>
        <p:spPr>
          <a:xfrm>
            <a:off x="3944824" y="2306891"/>
            <a:ext cx="1287634" cy="367565"/>
          </a:xfrm>
          <a:prstGeom prst="rightArrow">
            <a:avLst/>
          </a:prstGeom>
          <a:solidFill>
            <a:schemeClr val="accent1"/>
          </a:solidFill>
          <a:ln w="12700" cap="flat">
            <a:noFill/>
            <a:miter lim="400000"/>
          </a:ln>
        </p:spPr>
        <p:style>
          <a:lnRef idx="0">
            <a:srgbClr val="FFFFFF"/>
          </a:lnRef>
          <a:fillRef idx="0">
            <a:srgbClr val="FFFFFF"/>
          </a:fillRef>
          <a:effectRef idx="0">
            <a:srgbClr val="FFFFFF"/>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1200" b="0" i="0" u="none" strike="noStrike" cap="none" spc="0" normalizeH="0" baseline="0">
              <a:ln>
                <a:noFill/>
              </a:ln>
              <a:solidFill>
                <a:srgbClr val="FFFFFF"/>
              </a:solidFill>
              <a:effectLst/>
              <a:uFillTx/>
              <a:latin typeface="Times New Roman" panose="02020603050405020304" pitchFamily="18" charset="0"/>
              <a:ea typeface="+mn-ea"/>
              <a:cs typeface="Times New Roman" panose="02020603050405020304" pitchFamily="18" charset="0"/>
              <a:sym typeface="Helvetica Neue Medium"/>
            </a:endParaRPr>
          </a:p>
        </p:txBody>
      </p:sp>
      <p:sp>
        <p:nvSpPr>
          <p:cNvPr id="7" name="矩形 6"/>
          <p:cNvSpPr/>
          <p:nvPr/>
        </p:nvSpPr>
        <p:spPr>
          <a:xfrm>
            <a:off x="3035026" y="1988190"/>
            <a:ext cx="543560" cy="831215"/>
          </a:xfrm>
          <a:prstGeom prst="rect">
            <a:avLst/>
          </a:prstGeom>
          <a:noFill/>
        </p:spPr>
        <p:txBody>
          <a:bodyPr wrap="none" lIns="34290" tIns="17145" rIns="34290" bIns="17145">
            <a:spAutoFit/>
          </a:bodyPr>
          <a:lstStyle/>
          <a:p>
            <a:pPr algn="ctr"/>
            <a:r>
              <a:rPr lang="en-US" altLang="zh-CN" sz="5175"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X</a:t>
            </a:r>
            <a:endParaRPr lang="zh-CN" altLang="en-US" sz="5175"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15" name="矩形 14"/>
          <p:cNvSpPr/>
          <p:nvPr/>
        </p:nvSpPr>
        <p:spPr>
          <a:xfrm>
            <a:off x="5524063" y="1988190"/>
            <a:ext cx="543560" cy="831215"/>
          </a:xfrm>
          <a:prstGeom prst="rect">
            <a:avLst/>
          </a:prstGeom>
          <a:noFill/>
        </p:spPr>
        <p:txBody>
          <a:bodyPr wrap="none" lIns="34290" tIns="17145" rIns="34290" bIns="17145">
            <a:spAutoFit/>
          </a:bodyPr>
          <a:lstStyle/>
          <a:p>
            <a:pPr algn="ctr"/>
            <a:r>
              <a:rPr lang="en-US" altLang="zh-CN" sz="5175" b="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Y</a:t>
            </a:r>
            <a:endParaRPr lang="zh-CN" altLang="en-US" sz="5175" b="0" cap="none" spc="0" dirty="0">
              <a:ln w="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sp>
        <p:nvSpPr>
          <p:cNvPr id="8" name="矩形 7"/>
          <p:cNvSpPr/>
          <p:nvPr/>
        </p:nvSpPr>
        <p:spPr>
          <a:xfrm>
            <a:off x="4458703" y="1991001"/>
            <a:ext cx="160020" cy="380365"/>
          </a:xfrm>
          <a:prstGeom prst="rect">
            <a:avLst/>
          </a:prstGeom>
          <a:noFill/>
        </p:spPr>
        <p:txBody>
          <a:bodyPr wrap="none" lIns="34290" tIns="17145" rIns="34290" bIns="17145">
            <a:spAutoFit/>
          </a:bodyPr>
          <a:lstStyle/>
          <a:p>
            <a:pPr algn="ctr"/>
            <a:r>
              <a:rPr lang="en-US" altLang="zh-CN" sz="2250" dirty="0">
                <a:ln w="13462">
                  <a:solidFill>
                    <a:schemeClr val="bg1"/>
                  </a:solidFill>
                  <a:prstDash val="solid"/>
                </a:ln>
                <a:solidFill>
                  <a:srgbClr val="FF0000"/>
                </a:solidFill>
                <a:latin typeface="Monotype Corsiva" panose="03010101010201010101" pitchFamily="66" charset="0"/>
                <a:cs typeface="Times New Roman" panose="02020603050405020304" pitchFamily="18" charset="0"/>
              </a:rPr>
              <a:t>f</a:t>
            </a:r>
            <a:endParaRPr lang="zh-CN" altLang="en-US" sz="2250" b="1" cap="none" spc="0" dirty="0">
              <a:ln w="13462">
                <a:solidFill>
                  <a:schemeClr val="bg1"/>
                </a:solidFill>
                <a:prstDash val="solid"/>
              </a:ln>
              <a:solidFill>
                <a:srgbClr val="FF0000"/>
              </a:solidFill>
              <a:latin typeface="Monotype Corsiva" panose="03010101010201010101" pitchFamily="66" charset="0"/>
              <a:cs typeface="Times New Roman" panose="02020603050405020304" pitchFamily="18" charset="0"/>
            </a:endParaRPr>
          </a:p>
        </p:txBody>
      </p:sp>
      <p:sp>
        <p:nvSpPr>
          <p:cNvPr id="17" name="内容占位符 2"/>
          <p:cNvSpPr txBox="1"/>
          <p:nvPr/>
        </p:nvSpPr>
        <p:spPr>
          <a:xfrm>
            <a:off x="994649" y="2755559"/>
            <a:ext cx="6172200" cy="1159341"/>
          </a:xfrm>
          <a:prstGeom prst="rect">
            <a:avLst/>
          </a:prstGeom>
          <a:ln w="12700">
            <a:miter lim="400000"/>
          </a:ln>
        </p:spPr>
        <p:txBody>
          <a:bodyPr lIns="19050" tIns="19050" rIns="19050" bIns="19050" anchor="ctr">
            <a:noAutofit/>
          </a:bodyPr>
          <a:lst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软件的本质是一个函数映射</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lvl="2" hangingPunct="1">
              <a:lnSpc>
                <a:spcPct val="150000"/>
              </a:lnSpc>
              <a:spcBef>
                <a:spcPts val="0"/>
              </a:spcBef>
              <a:buFont typeface="Wingdings" panose="05000000000000000000" pitchFamily="2" charset="2"/>
              <a:buChar char="ü"/>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将可能的输入</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X</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映射到输出</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Y</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a:t>
            </a:r>
            <a:endPar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9" name="内容占位符 2"/>
          <p:cNvSpPr txBox="1"/>
          <p:nvPr/>
        </p:nvSpPr>
        <p:spPr>
          <a:xfrm>
            <a:off x="1026795" y="4013835"/>
            <a:ext cx="8036560" cy="1159510"/>
          </a:xfrm>
          <a:prstGeom prst="rect">
            <a:avLst/>
          </a:prstGeom>
          <a:ln w="12700">
            <a:miter lim="400000"/>
          </a:ln>
        </p:spPr>
        <p:txBody>
          <a:bodyPr lIns="19050" tIns="19050" rIns="19050" bIns="19050" anchor="ctr">
            <a:noAutofit/>
          </a:bodyPr>
          <a:lst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软件测试的本质是找到所有导致映射出错的</a:t>
            </a:r>
            <a:r>
              <a:rPr lang="en-US" altLang="zh-CN" sz="2800" dirty="0">
                <a:latin typeface="Times New Roman" panose="02020603050405020304" pitchFamily="18" charset="0"/>
                <a:ea typeface="微软雅黑" panose="020B0503020204020204" charset="-122"/>
                <a:cs typeface="Times New Roman" panose="02020603050405020304" pitchFamily="18" charset="0"/>
              </a:rPr>
              <a:t>X</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lvl="2" hangingPunct="1">
              <a:lnSpc>
                <a:spcPct val="150000"/>
              </a:lnSpc>
              <a:spcBef>
                <a:spcPts val="0"/>
              </a:spcBef>
              <a:buFont typeface="Wingdings" panose="05000000000000000000" pitchFamily="2" charset="2"/>
              <a:buChar char="ü"/>
            </a:pP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给定</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X</a:t>
            </a:r>
            <a:r>
              <a:rPr lang="en-US" altLang="zh-CN" sz="2400" baseline="-25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1</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，如果</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f(X</a:t>
            </a:r>
            <a:r>
              <a:rPr lang="en-US" altLang="zh-CN" sz="2400" baseline="-25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1</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不等于</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Y</a:t>
            </a:r>
            <a:r>
              <a:rPr lang="en-US" altLang="zh-CN" sz="2400" baseline="-25000" dirty="0">
                <a:solidFill>
                  <a:schemeClr val="tx1"/>
                </a:solidFill>
                <a:latin typeface="Times New Roman" panose="02020603050405020304" pitchFamily="18" charset="0"/>
                <a:ea typeface="微软雅黑" panose="020B0503020204020204" charset="-122"/>
                <a:cs typeface="Times New Roman" panose="02020603050405020304" pitchFamily="18" charset="0"/>
              </a:rPr>
              <a:t>1</a:t>
            </a:r>
            <a:r>
              <a:rPr lang="zh-CN" altLang="en-US"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，则软件出错。</a:t>
            </a:r>
            <a:endPar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10"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4</a:t>
            </a:r>
            <a:endParaRPr sz="1650" dirty="0"/>
          </a:p>
        </p:txBody>
      </p:sp>
    </p:spTree>
  </p:cSld>
  <p:clrMapOvr>
    <a:masterClrMapping/>
  </p:clrMapOvr>
  <p:transition spd="med" advTm="66937"/>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26795" y="1261745"/>
            <a:ext cx="5360670" cy="391160"/>
          </a:xfrm>
          <a:ln w="12700">
            <a:miter lim="400000"/>
          </a:ln>
        </p:spPr>
        <p:txBody>
          <a:bodyPr lIns="19050" tIns="19050" rIns="19050" bIns="19050" anchor="ctr">
            <a:normAutofit fontScale="90000"/>
          </a:bodyPr>
          <a:lstStyle/>
          <a:p>
            <a:r>
              <a:rPr lang="zh-CN" altLang="en-US" dirty="0"/>
              <a:t>智能化的测试用例生成</a:t>
            </a:r>
            <a:endParaRPr lang="zh-CN" altLang="en-US" dirty="0"/>
          </a:p>
        </p:txBody>
      </p:sp>
      <p:sp>
        <p:nvSpPr>
          <p:cNvPr id="9" name="矩形 8"/>
          <p:cNvSpPr/>
          <p:nvPr/>
        </p:nvSpPr>
        <p:spPr>
          <a:xfrm>
            <a:off x="4080749" y="5723751"/>
            <a:ext cx="868680" cy="299085"/>
          </a:xfrm>
          <a:prstGeom prst="rect">
            <a:avLst/>
          </a:prstGeom>
        </p:spPr>
        <p:txBody>
          <a:bodyPr wrap="none">
            <a:spAutoFit/>
          </a:bodyPr>
          <a:lstStyle/>
          <a:p>
            <a:pPr algn="l" defTabSz="914400" hangingPunct="1"/>
            <a:r>
              <a:rPr lang="zh-CN" altLang="en-US" sz="1350" kern="1200" dirty="0">
                <a:solidFill>
                  <a:prstClr val="white"/>
                </a:solidFill>
                <a:latin typeface="华文行楷" panose="02010800040101010101" pitchFamily="2" charset="-122"/>
                <a:ea typeface="华文行楷" panose="02010800040101010101" pitchFamily="2" charset="-122"/>
                <a:cs typeface="+mn-cs"/>
              </a:rPr>
              <a:t>软件危机</a:t>
            </a:r>
            <a:endParaRPr lang="zh-CN" altLang="en-US" sz="1350" b="0" kern="1200" dirty="0">
              <a:solidFill>
                <a:prstClr val="white"/>
              </a:solidFill>
              <a:latin typeface="Calibri" panose="020F0502020204030204"/>
              <a:ea typeface="宋体" panose="02010600030101010101" pitchFamily="2" charset="-122"/>
              <a:cs typeface="+mn-cs"/>
            </a:endParaRPr>
          </a:p>
        </p:txBody>
      </p:sp>
      <p:sp>
        <p:nvSpPr>
          <p:cNvPr id="17" name="内容占位符 2"/>
          <p:cNvSpPr txBox="1"/>
          <p:nvPr/>
        </p:nvSpPr>
        <p:spPr>
          <a:xfrm>
            <a:off x="994649" y="1962105"/>
            <a:ext cx="6172200" cy="1159341"/>
          </a:xfrm>
          <a:prstGeom prst="rect">
            <a:avLst/>
          </a:prstGeom>
          <a:ln w="12700">
            <a:miter lim="400000"/>
          </a:ln>
        </p:spPr>
        <p:txBody>
          <a:bodyPr lIns="19050" tIns="19050" rIns="19050" bIns="19050" anchor="ctr">
            <a:noAutofit/>
          </a:bodyPr>
          <a:lstStyle>
            <a:lvl1pPr marL="63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defRPr sz="5200" b="0" i="0" u="none" strike="noStrike" cap="none" spc="0" baseline="0">
                <a:ln>
                  <a:noFill/>
                </a:ln>
                <a:solidFill>
                  <a:srgbClr val="000000"/>
                </a:solidFill>
                <a:uFillTx/>
                <a:latin typeface="Helvetica Neue"/>
                <a:ea typeface="Helvetica Neue"/>
                <a:cs typeface="Helvetica Neue"/>
                <a:sym typeface="Helvetica Neue"/>
              </a:defRPr>
            </a:lvl9pPr>
          </a:lstStyle>
          <a:p>
            <a:pPr hangingPunct="1">
              <a:lnSpc>
                <a:spcPct val="150000"/>
              </a:lnSpc>
              <a:spcBef>
                <a:spcPts val="0"/>
              </a:spcBef>
              <a:buFont typeface="Wingdings" panose="05000000000000000000" pitchFamily="2" charset="2"/>
              <a:buChar char="Ø"/>
            </a:pPr>
            <a:r>
              <a:rPr lang="zh-CN" altLang="en-US" sz="2800" dirty="0">
                <a:latin typeface="Times New Roman" panose="02020603050405020304" pitchFamily="18" charset="0"/>
                <a:ea typeface="微软雅黑" panose="020B0503020204020204" charset="-122"/>
                <a:cs typeface="Times New Roman" panose="02020603050405020304" pitchFamily="18" charset="0"/>
              </a:rPr>
              <a:t>输入域范围巨大</a:t>
            </a:r>
            <a:endParaRPr lang="en-US" altLang="zh-CN" sz="2800" dirty="0">
              <a:latin typeface="Times New Roman" panose="02020603050405020304" pitchFamily="18" charset="0"/>
              <a:ea typeface="微软雅黑" panose="020B0503020204020204" charset="-122"/>
              <a:cs typeface="Times New Roman" panose="02020603050405020304" pitchFamily="18" charset="0"/>
            </a:endParaRPr>
          </a:p>
          <a:p>
            <a:pPr lvl="0" hangingPunct="1">
              <a:lnSpc>
                <a:spcPct val="150000"/>
              </a:lnSpc>
              <a:spcBef>
                <a:spcPts val="0"/>
              </a:spcBef>
              <a:buFont typeface="Wingdings" panose="05000000000000000000" pitchFamily="2" charset="2"/>
              <a:buChar char="ü"/>
            </a:pPr>
            <a:r>
              <a:rPr lang="en-US" altLang="zh-CN" sz="2400"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int</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Sum(</a:t>
            </a:r>
            <a:r>
              <a:rPr lang="en-US" altLang="zh-CN" sz="2400"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int</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 </a:t>
            </a:r>
            <a:r>
              <a:rPr lang="en-US" altLang="zh-CN" sz="2400"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int</a:t>
            </a:r>
            <a:r>
              <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b)</a:t>
            </a:r>
            <a:endParaRPr lang="en-US" altLang="zh-CN" sz="24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0" name="矩形 9"/>
              <p:cNvSpPr/>
              <p:nvPr/>
            </p:nvSpPr>
            <p:spPr>
              <a:xfrm>
                <a:off x="2735845" y="3315252"/>
                <a:ext cx="3282950" cy="478155"/>
              </a:xfrm>
              <a:prstGeom prst="rect">
                <a:avLst/>
              </a:prstGeom>
            </p:spPr>
            <p:txBody>
              <a:bodyPr wrap="none">
                <a:spAutoFit/>
              </a:bodyPr>
              <a:lstStyle/>
              <a:p>
                <a:pPr algn="l" defTabSz="914400" hangingPunct="1"/>
                <a:r>
                  <a:rPr lang="en-US" altLang="zh-CN" sz="2400"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i</a:t>
                </a:r>
                <a:r>
                  <a:rPr lang="en-US" altLang="zh-CN" sz="2400" b="0" kern="1200" dirty="0" err="1">
                    <a:solidFill>
                      <a:schemeClr val="tx1"/>
                    </a:solidFill>
                    <a:latin typeface="Times New Roman" panose="02020603050405020304" pitchFamily="18" charset="0"/>
                    <a:ea typeface="微软雅黑" panose="020B0503020204020204" charset="-122"/>
                    <a:cs typeface="Times New Roman" panose="02020603050405020304" pitchFamily="18" charset="0"/>
                  </a:rPr>
                  <a:t>nt</a:t>
                </a:r>
                <a:r>
                  <a:rPr lang="en-US" altLang="zh-CN" sz="2400"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r>
                  <a:rPr lang="zh-CN" altLang="en-US" sz="2400"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取值范围</a:t>
                </a:r>
                <a:r>
                  <a:rPr lang="en-US" altLang="zh-CN" sz="2400"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rPr>
                  <a:t>: </a:t>
                </a:r>
                <a14:m>
                  <m:oMath xmlns:m="http://schemas.openxmlformats.org/officeDocument/2006/math">
                    <m:sSup>
                      <m:sSupPr>
                        <m:ctrlPr>
                          <a:rPr lang="en-US" altLang="zh-CN" sz="2400" b="0" i="1" kern="1200" smtClean="0">
                            <a:solidFill>
                              <a:schemeClr val="tx1"/>
                            </a:solidFill>
                            <a:latin typeface="Cambria Math" panose="02040503050406030204" pitchFamily="18" charset="0"/>
                            <a:ea typeface="华文楷体" panose="02010600040101010101" pitchFamily="2" charset="-122"/>
                            <a:cs typeface="+mn-cs"/>
                          </a:rPr>
                        </m:ctrlPr>
                      </m:sSupPr>
                      <m:e>
                        <m:r>
                          <a:rPr lang="en-US" altLang="zh-CN" sz="2400" b="0" i="1" kern="1200" smtClean="0">
                            <a:solidFill>
                              <a:schemeClr val="tx1"/>
                            </a:solidFill>
                            <a:latin typeface="Cambria Math" panose="02040503050406030204" pitchFamily="18" charset="0"/>
                            <a:ea typeface="华文楷体" panose="02010600040101010101" pitchFamily="2" charset="-122"/>
                            <a:cs typeface="+mn-cs"/>
                          </a:rPr>
                          <m:t>−</m:t>
                        </m:r>
                        <m:r>
                          <a:rPr lang="en-US" altLang="zh-CN" sz="2400" b="0" i="1" kern="1200" smtClean="0">
                            <a:solidFill>
                              <a:schemeClr val="tx1"/>
                            </a:solidFill>
                            <a:latin typeface="Cambria Math" panose="02040503050406030204" pitchFamily="18" charset="0"/>
                            <a:ea typeface="华文楷体" panose="02010600040101010101" pitchFamily="2" charset="-122"/>
                            <a:cs typeface="+mn-cs"/>
                          </a:rPr>
                          <m:t>2</m:t>
                        </m:r>
                      </m:e>
                      <m:sup>
                        <m:r>
                          <a:rPr lang="en-US" altLang="zh-CN" sz="2400" b="0" i="1" kern="1200" smtClean="0">
                            <a:solidFill>
                              <a:schemeClr val="tx1"/>
                            </a:solidFill>
                            <a:latin typeface="Cambria Math" panose="02040503050406030204" pitchFamily="18" charset="0"/>
                            <a:ea typeface="华文楷体" panose="02010600040101010101" pitchFamily="2" charset="-122"/>
                            <a:cs typeface="+mn-cs"/>
                          </a:rPr>
                          <m:t>31</m:t>
                        </m:r>
                      </m:sup>
                    </m:sSup>
                    <m:r>
                      <a:rPr lang="en-US" altLang="zh-CN" sz="2400" b="0" i="1" kern="1200" smtClean="0">
                        <a:solidFill>
                          <a:schemeClr val="tx1"/>
                        </a:solidFill>
                        <a:latin typeface="Cambria Math" panose="02040503050406030204" pitchFamily="18" charset="0"/>
                        <a:ea typeface="华文楷体" panose="02010600040101010101" pitchFamily="2" charset="-122"/>
                        <a:cs typeface="+mn-cs"/>
                      </a:rPr>
                      <m:t>~</m:t>
                    </m:r>
                    <m:sSup>
                      <m:sSupPr>
                        <m:ctrlPr>
                          <a:rPr lang="en-US" altLang="zh-CN" sz="2400" b="0" i="1" kern="1200">
                            <a:solidFill>
                              <a:schemeClr val="tx1"/>
                            </a:solidFill>
                            <a:latin typeface="Cambria Math" panose="02040503050406030204" pitchFamily="18" charset="0"/>
                            <a:ea typeface="华文楷体" panose="02010600040101010101" pitchFamily="2" charset="-122"/>
                          </a:rPr>
                        </m:ctrlPr>
                      </m:sSupPr>
                      <m:e>
                        <m:r>
                          <a:rPr lang="en-US" altLang="zh-CN" sz="2400" b="0" i="1" kern="1200">
                            <a:solidFill>
                              <a:schemeClr val="tx1"/>
                            </a:solidFill>
                            <a:latin typeface="Cambria Math" panose="02040503050406030204" pitchFamily="18" charset="0"/>
                            <a:ea typeface="华文楷体" panose="02010600040101010101" pitchFamily="2" charset="-122"/>
                          </a:rPr>
                          <m:t>2</m:t>
                        </m:r>
                      </m:e>
                      <m:sup>
                        <m:r>
                          <a:rPr lang="en-US" altLang="zh-CN" sz="2400" b="0" i="1" kern="1200">
                            <a:solidFill>
                              <a:schemeClr val="tx1"/>
                            </a:solidFill>
                            <a:latin typeface="Cambria Math" panose="02040503050406030204" pitchFamily="18" charset="0"/>
                            <a:ea typeface="华文楷体" panose="02010600040101010101" pitchFamily="2" charset="-122"/>
                          </a:rPr>
                          <m:t>31</m:t>
                        </m:r>
                      </m:sup>
                    </m:sSup>
                  </m:oMath>
                </a14:m>
                <a:endParaRPr lang="zh-CN" altLang="en-US" sz="2400" b="0" kern="120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mc:Choice>
        <mc:Fallback>
          <p:sp>
            <p:nvSpPr>
              <p:cNvPr id="10" name="矩形 9"/>
              <p:cNvSpPr>
                <a:spLocks noRot="1" noChangeAspect="1" noMove="1" noResize="1" noEditPoints="1" noAdjustHandles="1" noChangeArrowheads="1" noChangeShapeType="1" noTextEdit="1"/>
              </p:cNvSpPr>
              <p:nvPr/>
            </p:nvSpPr>
            <p:spPr>
              <a:xfrm>
                <a:off x="2735845" y="3315252"/>
                <a:ext cx="3282950" cy="478155"/>
              </a:xfrm>
              <a:prstGeom prst="rect">
                <a:avLst/>
              </a:prstGeom>
              <a:blipFill rotWithShape="1">
                <a:blip r:embed="rId1"/>
                <a:stretch>
                  <a:fillRect l="-8" t="-115" r="8" b="115"/>
                </a:stretch>
              </a:blipFill>
            </p:spPr>
            <p:txBody>
              <a:bodyPr/>
              <a:lstStyle/>
              <a:p>
                <a:r>
                  <a:rPr lang="zh-CN" altLang="en-US">
                    <a:noFill/>
                  </a:rPr>
                  <a:t> </a:t>
                </a:r>
              </a:p>
            </p:txBody>
          </p:sp>
        </mc:Fallback>
      </mc:AlternateContent>
      <p:sp>
        <p:nvSpPr>
          <p:cNvPr id="11" name="矩形 10"/>
          <p:cNvSpPr/>
          <p:nvPr/>
        </p:nvSpPr>
        <p:spPr>
          <a:xfrm>
            <a:off x="1026738" y="4113036"/>
            <a:ext cx="7419466" cy="932305"/>
          </a:xfrm>
          <a:prstGeom prst="rect">
            <a:avLst/>
          </a:prstGeom>
          <a:ln w="12700">
            <a:miter lim="400000"/>
          </a:ln>
        </p:spPr>
        <p:txBody>
          <a:bodyPr lIns="19050" tIns="19050" rIns="19050" bIns="19050" anchor="ctr">
            <a:noAutofit/>
          </a:bodyPr>
          <a:lstStyle/>
          <a:p>
            <a:pPr marL="635000" indent="-635000" algn="l" hangingPunct="1">
              <a:lnSpc>
                <a:spcPct val="150000"/>
              </a:lnSpc>
              <a:buSzPct val="125000"/>
              <a:buFont typeface="Wingdings" panose="05000000000000000000" pitchFamily="2" charset="2"/>
              <a:buChar char="Ø"/>
            </a:pPr>
            <a:r>
              <a:rPr lang="zh-CN" altLang="en-US" sz="2800" b="0" dirty="0">
                <a:latin typeface="Times New Roman" panose="02020603050405020304" pitchFamily="18" charset="0"/>
                <a:ea typeface="微软雅黑" panose="020B0503020204020204" charset="-122"/>
                <a:cs typeface="Times New Roman" panose="02020603050405020304" pitchFamily="18" charset="0"/>
              </a:rPr>
              <a:t>有效软件测试的关键：</a:t>
            </a:r>
            <a:endParaRPr lang="en-US" altLang="zh-CN" sz="2025" b="0" dirty="0">
              <a:latin typeface="Times New Roman" panose="02020603050405020304" pitchFamily="18" charset="0"/>
              <a:ea typeface="微软雅黑" panose="020B0503020204020204" charset="-122"/>
              <a:cs typeface="Times New Roman" panose="02020603050405020304" pitchFamily="18" charset="0"/>
            </a:endParaRPr>
          </a:p>
          <a:p>
            <a:pPr marL="990600" lvl="0" indent="-635000" algn="l" hangingPunct="1">
              <a:lnSpc>
                <a:spcPct val="150000"/>
              </a:lnSpc>
              <a:buSzPct val="125000"/>
              <a:buFont typeface="Wingdings" panose="05000000000000000000" pitchFamily="2" charset="2"/>
              <a:buChar char="ü"/>
            </a:pPr>
            <a:r>
              <a:rPr lang="zh-CN" altLang="en-US" sz="2400" b="0" dirty="0">
                <a:solidFill>
                  <a:srgbClr val="FF0000"/>
                </a:solidFill>
                <a:latin typeface="Times New Roman" panose="02020603050405020304" pitchFamily="18" charset="0"/>
                <a:ea typeface="微软雅黑" panose="020B0503020204020204" charset="-122"/>
                <a:cs typeface="Times New Roman" panose="02020603050405020304" pitchFamily="18" charset="0"/>
              </a:rPr>
              <a:t>智能化地、准确地</a:t>
            </a:r>
            <a:r>
              <a:rPr lang="zh-CN" altLang="en-US" sz="2400" b="0" dirty="0">
                <a:solidFill>
                  <a:schemeClr val="tx1"/>
                </a:solidFill>
                <a:latin typeface="Times New Roman" panose="02020603050405020304" pitchFamily="18" charset="0"/>
                <a:ea typeface="微软雅黑" panose="020B0503020204020204" charset="-122"/>
                <a:cs typeface="Times New Roman" panose="02020603050405020304" pitchFamily="18" charset="0"/>
              </a:rPr>
              <a:t>选择最可能出错的输入值（测试用例）</a:t>
            </a:r>
            <a:endParaRPr lang="zh-CN" altLang="en-US" sz="2400" b="0" dirty="0">
              <a:solidFill>
                <a:schemeClr val="tx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7" name="矩形 11"/>
          <p:cNvSpPr txBox="1"/>
          <p:nvPr/>
        </p:nvSpPr>
        <p:spPr>
          <a:xfrm>
            <a:off x="344585" y="1261825"/>
            <a:ext cx="596136" cy="410837"/>
          </a:xfrm>
          <a:prstGeom prst="rect">
            <a:avLst/>
          </a:prstGeom>
          <a:noFill/>
          <a:ln w="12700" cap="flat">
            <a:noFill/>
            <a:miter lim="400000"/>
          </a:ln>
          <a:effectLst/>
        </p:spPr>
        <p:txBody>
          <a:bodyPr wrap="square" lIns="17144" tIns="17144" rIns="17144" bIns="17144" numCol="1" anchor="ctr">
            <a:noAutofit/>
          </a:bodyPr>
          <a:lstStyle>
            <a:lvl1pPr defTabSz="914400">
              <a:defRPr sz="4600" b="0">
                <a:solidFill>
                  <a:srgbClr val="FFFFFF"/>
                </a:solidFill>
                <a:latin typeface="Calibri" panose="020F0502020204030204"/>
                <a:ea typeface="Calibri" panose="020F0502020204030204"/>
                <a:cs typeface="Calibri" panose="020F0502020204030204"/>
                <a:sym typeface="Calibri" panose="020F0502020204030204"/>
              </a:defRPr>
            </a:lvl1pPr>
          </a:lstStyle>
          <a:p>
            <a:r>
              <a:rPr sz="1650" dirty="0"/>
              <a:t>0</a:t>
            </a:r>
            <a:r>
              <a:rPr lang="en-US" altLang="zh-CN" sz="1650" dirty="0"/>
              <a:t>4</a:t>
            </a:r>
            <a:endParaRPr sz="165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1474" y="2071886"/>
            <a:ext cx="3821042" cy="869579"/>
          </a:xfrm>
          <a:prstGeom prst="rect">
            <a:avLst/>
          </a:prstGeom>
          <a:ln>
            <a:noFill/>
          </a:ln>
          <a:effectLst>
            <a:softEdge rad="112500"/>
          </a:effectLst>
        </p:spPr>
      </p:pic>
    </p:spTree>
  </p:cSld>
  <p:clrMapOvr>
    <a:masterClrMapping/>
  </p:clrMapOvr>
  <p:transition spd="med" advTm="108111"/>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lnSpcReduction="20000"/>
          </a:bodyPr>
          <a:lstStyle/>
          <a:p>
            <a:pPr>
              <a:buFont typeface="Wingdings" panose="05000000000000000000" charset="0"/>
              <a:buChar char="Ø"/>
            </a:pPr>
            <a:r>
              <a:rPr lang="zh-CN" altLang="en-US" dirty="0" smtClean="0">
                <a:latin typeface="+mn-ea"/>
              </a:rPr>
              <a:t>了解进行软件测试的必要性</a:t>
            </a:r>
            <a:endParaRPr lang="en-US" altLang="zh-CN" dirty="0" smtClean="0">
              <a:latin typeface="+mn-ea"/>
            </a:endParaRPr>
          </a:p>
          <a:p>
            <a:pPr>
              <a:buFont typeface="Wingdings" panose="05000000000000000000" charset="0"/>
              <a:buChar char="Ø"/>
            </a:pPr>
            <a:r>
              <a:rPr lang="zh-CN" altLang="en-US" dirty="0" smtClean="0">
                <a:latin typeface="+mn-ea"/>
              </a:rPr>
              <a:t>理解软件缺陷的概念</a:t>
            </a:r>
            <a:endParaRPr lang="zh-CN" altLang="en-US" dirty="0" smtClean="0">
              <a:latin typeface="+mn-ea"/>
            </a:endParaRPr>
          </a:p>
          <a:p>
            <a:pPr>
              <a:buFont typeface="Wingdings" panose="05000000000000000000" charset="0"/>
              <a:buChar char="Ø"/>
            </a:pPr>
            <a:r>
              <a:rPr lang="zh-CN" altLang="en-US" dirty="0" smtClean="0">
                <a:latin typeface="+mn-ea"/>
                <a:sym typeface="+mn-ea"/>
              </a:rPr>
              <a:t>掌握什么是软件测试</a:t>
            </a:r>
            <a:endParaRPr lang="zh-CN" altLang="en-US" dirty="0" smtClean="0">
              <a:latin typeface="+mn-ea"/>
            </a:endParaRPr>
          </a:p>
          <a:p>
            <a:pPr>
              <a:buFont typeface="Wingdings" panose="05000000000000000000" charset="0"/>
              <a:buChar char="Ø"/>
            </a:pPr>
            <a:r>
              <a:rPr lang="zh-CN" altLang="en-US" dirty="0" smtClean="0">
                <a:latin typeface="+mn-ea"/>
              </a:rPr>
              <a:t>了解软件测试的目的</a:t>
            </a:r>
            <a:endParaRPr lang="zh-CN" altLang="en-US" dirty="0" smtClean="0">
              <a:latin typeface="+mn-ea"/>
            </a:endParaRPr>
          </a:p>
          <a:p>
            <a:pPr>
              <a:buFont typeface="Wingdings" panose="05000000000000000000" charset="0"/>
              <a:buChar char="Ø"/>
            </a:pPr>
            <a:r>
              <a:rPr lang="zh-CN" altLang="en-US" dirty="0" smtClean="0">
                <a:latin typeface="+mn-ea"/>
              </a:rPr>
              <a:t>了解软件测试模型</a:t>
            </a:r>
            <a:endParaRPr lang="zh-CN" altLang="en-US" dirty="0" smtClean="0">
              <a:latin typeface="+mn-ea"/>
            </a:endParaRPr>
          </a:p>
          <a:p>
            <a:pPr>
              <a:buFont typeface="Wingdings" panose="05000000000000000000" charset="0"/>
              <a:buChar char="Ø"/>
            </a:pPr>
            <a:r>
              <a:rPr lang="zh-CN" altLang="en-US" dirty="0" smtClean="0">
                <a:latin typeface="+mn-ea"/>
              </a:rPr>
              <a:t>了解软件测试的历史</a:t>
            </a:r>
            <a:r>
              <a:rPr lang="zh-CN" altLang="en-US" dirty="0" smtClean="0">
                <a:latin typeface="+mn-ea"/>
              </a:rPr>
              <a:t>与现状</a:t>
            </a:r>
            <a:endParaRPr lang="zh-CN" altLang="en-US" dirty="0" smtClean="0">
              <a:latin typeface="+mn-ea"/>
            </a:endParaRPr>
          </a:p>
          <a:p>
            <a:pPr>
              <a:buFont typeface="Wingdings" panose="05000000000000000000" charset="0"/>
              <a:buChar char="Ø"/>
            </a:pPr>
            <a:endParaRPr lang="en-US" altLang="zh-CN" dirty="0" smtClean="0">
              <a:latin typeface="+mn-ea"/>
            </a:endParaRPr>
          </a:p>
          <a:p>
            <a:pPr>
              <a:buFont typeface="Wingdings" panose="05000000000000000000" charset="0"/>
              <a:buChar char="Ø"/>
            </a:pPr>
            <a:endParaRPr lang="en-US" altLang="zh-CN" dirty="0" smtClean="0">
              <a:latin typeface="+mn-ea"/>
            </a:endParaRPr>
          </a:p>
          <a:p>
            <a:endParaRPr lang="zh-CN" altLang="en-US" dirty="0">
              <a:latin typeface="+mn-ea"/>
            </a:endParaRPr>
          </a:p>
        </p:txBody>
      </p:sp>
      <p:sp>
        <p:nvSpPr>
          <p:cNvPr id="3" name="标题 2"/>
          <p:cNvSpPr>
            <a:spLocks noGrp="1"/>
          </p:cNvSpPr>
          <p:nvPr>
            <p:ph type="title"/>
          </p:nvPr>
        </p:nvSpPr>
        <p:spPr/>
        <p:txBody>
          <a:bodyPr/>
          <a:lstStyle/>
          <a:p>
            <a:r>
              <a:rPr lang="zh-CN" altLang="en-US" dirty="0"/>
              <a:t>总结</a:t>
            </a:r>
            <a:endParaRPr lang="zh-CN" alt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Wingdings" panose="05000000000000000000" charset="0"/>
              <a:buChar char="Ø"/>
            </a:pPr>
            <a:r>
              <a:rPr lang="en-US" altLang="zh-CN" dirty="0" smtClean="0">
                <a:hlinkClick r:id="rId1"/>
              </a:rPr>
              <a:t>https://testerhome.com/</a:t>
            </a:r>
            <a:r>
              <a:rPr lang="zh-CN" altLang="en-US" dirty="0" smtClean="0"/>
              <a:t>  测试者社区</a:t>
            </a:r>
            <a:endParaRPr lang="zh-CN" altLang="en-US" dirty="0" smtClean="0"/>
          </a:p>
          <a:p>
            <a:pPr>
              <a:buFont typeface="Wingdings" panose="05000000000000000000" charset="0"/>
              <a:buChar char="Ø"/>
            </a:pPr>
            <a:r>
              <a:rPr lang="zh-CN" altLang="en-US" dirty="0" smtClean="0"/>
              <a:t>http://chinasoft.ccf.org.cn/notice/ruanjianceshi.html </a:t>
            </a:r>
            <a:r>
              <a:rPr lang="en-US" altLang="zh-CN" dirty="0" smtClean="0"/>
              <a:t> </a:t>
            </a:r>
            <a:r>
              <a:rPr lang="zh-CN" altLang="en-US" dirty="0" smtClean="0"/>
              <a:t>第七届全国大学生软件测试大赛</a:t>
            </a:r>
            <a:endParaRPr lang="zh-CN" altLang="en-US" dirty="0" smtClean="0"/>
          </a:p>
          <a:p>
            <a:pPr>
              <a:buFont typeface="Wingdings" panose="05000000000000000000" charset="0"/>
              <a:buChar char="Ø"/>
            </a:pPr>
            <a:endParaRPr lang="zh-CN" altLang="en-US" dirty="0" smtClean="0"/>
          </a:p>
          <a:p>
            <a:pPr>
              <a:buFont typeface="Wingdings" panose="05000000000000000000" charset="0"/>
              <a:buChar char="Ø"/>
            </a:pPr>
            <a:endParaRPr lang="zh-CN" altLang="en-US" dirty="0" smtClean="0"/>
          </a:p>
          <a:p>
            <a:pPr>
              <a:buFont typeface="Wingdings" panose="05000000000000000000" charset="0"/>
              <a:buChar char="Ø"/>
            </a:pPr>
            <a:endParaRPr lang="zh-CN" altLang="en-US" dirty="0" smtClean="0"/>
          </a:p>
          <a:p>
            <a:pPr>
              <a:buFont typeface="Wingdings" panose="05000000000000000000" charset="0"/>
              <a:buChar char="Ø"/>
            </a:pPr>
            <a:endParaRPr lang="zh-CN" altLang="en-US" dirty="0"/>
          </a:p>
        </p:txBody>
      </p:sp>
      <p:sp>
        <p:nvSpPr>
          <p:cNvPr id="3" name="标题 2"/>
          <p:cNvSpPr>
            <a:spLocks noGrp="1"/>
          </p:cNvSpPr>
          <p:nvPr>
            <p:ph type="title"/>
          </p:nvPr>
        </p:nvSpPr>
        <p:spPr/>
        <p:txBody>
          <a:bodyPr/>
          <a:lstStyle/>
          <a:p>
            <a:r>
              <a:rPr lang="zh-CN" altLang="en-US" dirty="0" smtClean="0"/>
              <a:t>资源</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scene3d>
              <a:camera prst="orthographicFront"/>
              <a:lightRig rig="threePt" dir="t"/>
            </a:scene3d>
          </a:bodyPr>
          <a:p>
            <a:endParaRPr lang="zh-CN" altLang="en-US">
              <a:ln w="22225">
                <a:solidFill>
                  <a:schemeClr val="accent2"/>
                </a:solidFill>
                <a:prstDash val="solid"/>
              </a:ln>
              <a:solidFill>
                <a:schemeClr val="accent2">
                  <a:lumMod val="40000"/>
                  <a:lumOff val="60000"/>
                </a:schemeClr>
              </a:solidFill>
              <a:effectLst/>
            </a:endParaRPr>
          </a:p>
        </p:txBody>
      </p:sp>
      <p:sp>
        <p:nvSpPr>
          <p:cNvPr id="3" name="标题 2"/>
          <p:cNvSpPr>
            <a:spLocks noGrp="1"/>
          </p:cNvSpPr>
          <p:nvPr>
            <p:ph type="title"/>
          </p:nvPr>
        </p:nvSpPr>
        <p:spPr/>
        <p:txBody>
          <a:bodyPr/>
          <a:p>
            <a:endParaRPr lang="zh-CN" altLang="en-US"/>
          </a:p>
        </p:txBody>
      </p:sp>
      <p:sp>
        <p:nvSpPr>
          <p:cNvPr id="4" name="矩形 3"/>
          <p:cNvSpPr/>
          <p:nvPr/>
        </p:nvSpPr>
        <p:spPr>
          <a:xfrm>
            <a:off x="348615" y="2829560"/>
            <a:ext cx="8446770" cy="1198880"/>
          </a:xfrm>
          <a:prstGeom prst="rect">
            <a:avLst/>
          </a:prstGeom>
          <a:noFill/>
          <a:ln>
            <a:noFill/>
          </a:ln>
        </p:spPr>
        <p:txBody>
          <a:bodyPr wrap="none" rtlCol="0" anchor="t">
            <a:spAutoFit/>
          </a:bodyPr>
          <a:p>
            <a:pPr algn="ctr"/>
            <a:r>
              <a:rPr lang="zh-CN" altLang="en-US" sz="7200" b="1">
                <a:solidFill>
                  <a:schemeClr val="tx1"/>
                </a:solidFill>
                <a:effectLst>
                  <a:outerShdw blurRad="38100" dist="19050" dir="2700000" algn="tl" rotWithShape="0">
                    <a:schemeClr val="dk1">
                      <a:alpha val="40000"/>
                    </a:schemeClr>
                  </a:outerShdw>
                </a:effectLst>
              </a:rPr>
              <a:t>为什么要进行测试？</a:t>
            </a:r>
            <a:endParaRPr lang="zh-CN" altLang="en-US" sz="7200" b="1">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pPr marL="109855" indent="0">
              <a:buNone/>
            </a:pPr>
            <a:r>
              <a:rPr lang="en-US" altLang="zh-CN"/>
              <a:t>1</a:t>
            </a:r>
            <a:r>
              <a:rPr lang="zh-CN" altLang="en-US"/>
              <a:t>、请写出几个你在使用软件过程中遇到的软件的缺陷。</a:t>
            </a:r>
            <a:endParaRPr lang="zh-CN" altLang="en-US"/>
          </a:p>
          <a:p>
            <a:pPr marL="109855" indent="0">
              <a:buNone/>
            </a:pPr>
            <a:r>
              <a:rPr lang="en-US" altLang="zh-CN"/>
              <a:t>2</a:t>
            </a:r>
            <a:r>
              <a:rPr lang="zh-CN" altLang="en-US"/>
              <a:t>、搜索招聘网站（如</a:t>
            </a:r>
            <a:r>
              <a:rPr lang="en-US" altLang="zh-CN"/>
              <a:t>:51job.com</a:t>
            </a:r>
            <a:r>
              <a:rPr lang="zh-CN" altLang="en-US"/>
              <a:t>），根据企业的不同类型，</a:t>
            </a:r>
            <a:r>
              <a:rPr lang="zh-CN" altLang="en-US"/>
              <a:t>从企业对测试人员的职位信息中你了解到作为一名软件测试人员应该具备的基本知识和基本技能以及能力要求是什么？</a:t>
            </a:r>
            <a:endParaRPr lang="zh-CN" altLang="en-US"/>
          </a:p>
          <a:p>
            <a:pPr marL="109855" indent="0">
              <a:buNone/>
            </a:pPr>
            <a:endParaRPr lang="en-US" altLang="zh-CN"/>
          </a:p>
        </p:txBody>
      </p:sp>
      <p:sp>
        <p:nvSpPr>
          <p:cNvPr id="3" name="标题 2"/>
          <p:cNvSpPr>
            <a:spLocks noGrp="1"/>
          </p:cNvSpPr>
          <p:nvPr>
            <p:ph type="title"/>
          </p:nvPr>
        </p:nvSpPr>
        <p:spPr/>
        <p:txBody>
          <a:bodyPr/>
          <a:p>
            <a:r>
              <a:rPr lang="zh-CN" altLang="en-US"/>
              <a:t>课后作业</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pPr marL="533400" indent="-355600">
              <a:lnSpc>
                <a:spcPct val="150000"/>
              </a:lnSpc>
            </a:pPr>
            <a:r>
              <a:rPr lang="en-US" altLang="zh-CN" sz="3600" b="1" i="1" smtClean="0">
                <a:solidFill>
                  <a:schemeClr val="hlink"/>
                </a:solidFill>
              </a:rPr>
              <a:t>Q &amp; A</a:t>
            </a:r>
            <a:endParaRPr lang="en-US" altLang="zh-CN" sz="3600" b="1" i="1" smtClean="0">
              <a:solidFill>
                <a:schemeClr val="hlink"/>
              </a:solidFill>
            </a:endParaRPr>
          </a:p>
        </p:txBody>
      </p:sp>
      <p:pic>
        <p:nvPicPr>
          <p:cNvPr id="36867" name="Picture 8" descr="cobis.jpg"/>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2198688" y="1676400"/>
            <a:ext cx="4572000" cy="497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a:xfrm>
            <a:off x="628650" y="1916430"/>
            <a:ext cx="7886700" cy="3573780"/>
          </a:xfrm>
        </p:spPr>
        <p:txBody>
          <a:bodyPr/>
          <a:p>
            <a:pPr>
              <a:buFont typeface="Wingdings" panose="05000000000000000000" charset="0"/>
              <a:buChar char="Ø"/>
            </a:pPr>
            <a:r>
              <a:rPr lang="en-US" altLang="zh-CN"/>
              <a:t>Bohm</a:t>
            </a:r>
            <a:r>
              <a:rPr lang="zh-CN" altLang="en-US"/>
              <a:t>质量模型（</a:t>
            </a:r>
            <a:r>
              <a:rPr lang="en-US" altLang="zh-CN"/>
              <a:t>1976</a:t>
            </a:r>
            <a:r>
              <a:rPr lang="zh-CN" altLang="en-US"/>
              <a:t>年提出）</a:t>
            </a:r>
            <a:endParaRPr lang="zh-CN" altLang="en-US"/>
          </a:p>
          <a:p>
            <a:pPr>
              <a:buFont typeface="Wingdings" panose="05000000000000000000" charset="0"/>
              <a:buChar char="Ø"/>
            </a:pPr>
            <a:r>
              <a:rPr lang="en-US" altLang="zh-CN"/>
              <a:t>McCall</a:t>
            </a:r>
            <a:r>
              <a:rPr lang="zh-CN" altLang="en-US"/>
              <a:t>质量模型（</a:t>
            </a:r>
            <a:r>
              <a:rPr lang="en-US" altLang="zh-CN"/>
              <a:t>1979</a:t>
            </a:r>
            <a:r>
              <a:rPr lang="zh-CN" altLang="en-US"/>
              <a:t>年提出）</a:t>
            </a:r>
            <a:endParaRPr lang="zh-CN" altLang="en-US"/>
          </a:p>
          <a:p>
            <a:pPr>
              <a:buFont typeface="Wingdings" panose="05000000000000000000" charset="0"/>
              <a:buChar char="Ø"/>
            </a:pPr>
            <a:r>
              <a:rPr lang="en-US" altLang="zh-CN"/>
              <a:t>ISO</a:t>
            </a:r>
            <a:r>
              <a:rPr lang="zh-CN" altLang="en-US"/>
              <a:t>的软件质量模型</a:t>
            </a:r>
            <a:endParaRPr lang="zh-CN" altLang="en-US"/>
          </a:p>
          <a:p>
            <a:pPr lvl="1">
              <a:buFont typeface="Wingdings" panose="05000000000000000000" charset="0"/>
              <a:buChar char="Ø"/>
            </a:pPr>
            <a:r>
              <a:rPr lang="zh-CN" altLang="en-US"/>
              <a:t>外部质量模型和内部质量模型</a:t>
            </a:r>
            <a:endParaRPr lang="zh-CN" altLang="en-US"/>
          </a:p>
          <a:p>
            <a:pPr lvl="1">
              <a:buFont typeface="Wingdings" panose="05000000000000000000" charset="0"/>
              <a:buChar char="Ø"/>
            </a:pPr>
            <a:r>
              <a:rPr lang="zh-CN" altLang="en-US"/>
              <a:t>使用质量模型</a:t>
            </a:r>
            <a:endParaRPr lang="zh-CN" altLang="en-US"/>
          </a:p>
        </p:txBody>
      </p:sp>
      <p:sp>
        <p:nvSpPr>
          <p:cNvPr id="3" name="标题 2"/>
          <p:cNvSpPr>
            <a:spLocks noGrp="1"/>
          </p:cNvSpPr>
          <p:nvPr>
            <p:ph type="title"/>
          </p:nvPr>
        </p:nvSpPr>
        <p:spPr>
          <a:xfrm>
            <a:off x="628650" y="1131094"/>
            <a:ext cx="7886700" cy="659130"/>
          </a:xfrm>
        </p:spPr>
        <p:txBody>
          <a:bodyPr>
            <a:normAutofit fontScale="90000"/>
          </a:bodyPr>
          <a:p>
            <a:r>
              <a:rPr lang="zh-CN" altLang="en-US" dirty="0" smtClean="0">
                <a:sym typeface="+mn-ea"/>
              </a:rPr>
              <a:t>软件质量模型</a:t>
            </a:r>
            <a:endParaRPr lang="zh-CN" altLang="en-US"/>
          </a:p>
        </p:txBody>
      </p:sp>
      <p:pic>
        <p:nvPicPr>
          <p:cNvPr id="4" name="图片 3" descr="屏幕快照 2013-12-22 下午10.01.55.png"/>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99841" y="4149181"/>
            <a:ext cx="6260838" cy="2421269"/>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软件质量模型</a:t>
            </a:r>
            <a:endParaRPr lang="zh-CN" altLang="en-US" dirty="0"/>
          </a:p>
        </p:txBody>
      </p:sp>
      <p:pic>
        <p:nvPicPr>
          <p:cNvPr id="5" name="内容占位符 4" descr="屏幕快照 2014-02-28 下午10.40.15.png"/>
          <p:cNvPicPr>
            <a:picLocks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17830" y="1628775"/>
            <a:ext cx="8308340" cy="4839970"/>
          </a:xfrm>
          <a:prstGeom prst="rect">
            <a:avLst/>
          </a:prstGeo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711835" y="1388745"/>
            <a:ext cx="7827010" cy="5120005"/>
          </a:xfrm>
        </p:spPr>
        <p:txBody>
          <a:bodyPr>
            <a:normAutofit fontScale="52500" lnSpcReduction="20000"/>
          </a:bodyPr>
          <a:lstStyle/>
          <a:p>
            <a:pPr>
              <a:buFont typeface="Wingdings" panose="05000000000000000000" pitchFamily="2" charset="2"/>
              <a:buChar char="Ø"/>
            </a:pPr>
            <a:r>
              <a:rPr lang="zh-CN" altLang="en-US" sz="4480" dirty="0" smtClean="0"/>
              <a:t>是指软件产品在指定条件下使用时，提供满足明确和隐含要求的功能的能力。</a:t>
            </a:r>
            <a:endParaRPr lang="zh-CN" altLang="en-US" sz="4480" dirty="0" smtClean="0"/>
          </a:p>
          <a:p>
            <a:pPr>
              <a:buNone/>
            </a:pPr>
            <a:r>
              <a:rPr lang="en-US" dirty="0" smtClean="0"/>
              <a:t> </a:t>
            </a:r>
            <a:endParaRPr lang="zh-CN" altLang="en-US" dirty="0" smtClean="0"/>
          </a:p>
          <a:p>
            <a:pPr>
              <a:buFont typeface="Wingdings" panose="05000000000000000000" pitchFamily="2" charset="2"/>
              <a:buChar char="Ø"/>
            </a:pPr>
            <a:r>
              <a:rPr lang="zh-CN" altLang="en-US" sz="3050" dirty="0" smtClean="0"/>
              <a:t>1、适合性：软件产品为特定的任务和用户目标提供一组合适功能的能力</a:t>
            </a:r>
            <a:endParaRPr lang="zh-CN" altLang="en-US" sz="3050" dirty="0" smtClean="0"/>
          </a:p>
          <a:p>
            <a:pPr>
              <a:buNone/>
            </a:pPr>
            <a:r>
              <a:rPr lang="zh-CN" altLang="en-US" sz="3050" dirty="0" smtClean="0"/>
              <a:t> </a:t>
            </a:r>
            <a:endParaRPr lang="zh-CN" altLang="en-US" sz="3050" dirty="0" smtClean="0"/>
          </a:p>
          <a:p>
            <a:pPr>
              <a:buFont typeface="Wingdings" panose="05000000000000000000" pitchFamily="2" charset="2"/>
              <a:buChar char="Ø"/>
            </a:pPr>
            <a:r>
              <a:rPr lang="zh-CN" altLang="en-US" sz="3050" dirty="0" smtClean="0"/>
              <a:t>2、准确性：软件产品提供具有所需精度的正确或相符的结果及效果的能力</a:t>
            </a:r>
            <a:endParaRPr lang="zh-CN" altLang="en-US" sz="3050" dirty="0" smtClean="0"/>
          </a:p>
          <a:p>
            <a:pPr>
              <a:buNone/>
            </a:pPr>
            <a:r>
              <a:rPr lang="zh-CN" altLang="en-US" sz="3050" dirty="0" smtClean="0"/>
              <a:t> </a:t>
            </a:r>
            <a:endParaRPr lang="zh-CN" altLang="en-US" sz="3050" dirty="0" smtClean="0"/>
          </a:p>
          <a:p>
            <a:pPr fontAlgn="auto">
              <a:lnSpc>
                <a:spcPct val="120000"/>
              </a:lnSpc>
              <a:buFont typeface="Wingdings" panose="05000000000000000000" pitchFamily="2" charset="2"/>
              <a:buChar char="Ø"/>
            </a:pPr>
            <a:r>
              <a:rPr lang="zh-CN" altLang="en-US" sz="3050" dirty="0" smtClean="0"/>
              <a:t>3、互操作性：软件产品与一个或多个特征、系统相互配合的能力</a:t>
            </a:r>
            <a:endParaRPr lang="zh-CN" altLang="en-US" sz="3050" dirty="0" smtClean="0"/>
          </a:p>
          <a:p>
            <a:pPr lvl="1" fontAlgn="auto">
              <a:lnSpc>
                <a:spcPct val="120000"/>
              </a:lnSpc>
              <a:buFont typeface="Wingdings" panose="05000000000000000000" pitchFamily="2" charset="2"/>
              <a:buChar char="u"/>
            </a:pPr>
            <a:r>
              <a:rPr lang="zh-CN" altLang="en-US" sz="3050" dirty="0" smtClean="0"/>
              <a:t>如word文档可以转换成pdf 文档或网页等格式。</a:t>
            </a:r>
            <a:endParaRPr lang="zh-CN" altLang="en-US" sz="3050" dirty="0" smtClean="0"/>
          </a:p>
          <a:p>
            <a:pPr>
              <a:buNone/>
            </a:pPr>
            <a:r>
              <a:rPr lang="zh-CN" altLang="en-US" sz="3050" dirty="0" smtClean="0"/>
              <a:t> </a:t>
            </a:r>
            <a:endParaRPr lang="zh-CN" altLang="en-US" sz="3050" dirty="0" smtClean="0"/>
          </a:p>
          <a:p>
            <a:pPr fontAlgn="auto">
              <a:lnSpc>
                <a:spcPct val="170000"/>
              </a:lnSpc>
              <a:buFont typeface="Wingdings" panose="05000000000000000000" pitchFamily="2" charset="2"/>
              <a:buChar char="Ø"/>
            </a:pPr>
            <a:r>
              <a:rPr lang="zh-CN" altLang="en-US" sz="3050" dirty="0" smtClean="0"/>
              <a:t>4、安全性保密性：软件产品保护信息和数据的能力，以保证未受权的用户或系统不能阅读和修改这些信息与数据，而合法用户或系统不会被拒绝访问</a:t>
            </a:r>
            <a:endParaRPr lang="zh-CN" altLang="en-US" sz="3050" dirty="0" smtClean="0"/>
          </a:p>
          <a:p>
            <a:pPr lvl="1" fontAlgn="auto">
              <a:lnSpc>
                <a:spcPct val="150000"/>
              </a:lnSpc>
              <a:buFont typeface="Wingdings" panose="05000000000000000000" pitchFamily="2" charset="2"/>
              <a:buChar char="u"/>
            </a:pPr>
            <a:r>
              <a:rPr lang="zh-CN" altLang="en-US" sz="3050" dirty="0" smtClean="0"/>
              <a:t>2011年，国内最大的程序员网站CSDN 被曝600万用户的数据库信息被黑客公开。2009年4月前采用明文密码。修改密码保存方式之后，一部分老的明文密码未被清理。</a:t>
            </a:r>
            <a:endParaRPr lang="zh-CN" altLang="en-US" sz="3050" dirty="0" smtClean="0"/>
          </a:p>
          <a:p>
            <a:pPr>
              <a:buFont typeface="Wingdings" panose="05000000000000000000" charset="0"/>
              <a:buChar char="Ø"/>
            </a:pPr>
            <a:r>
              <a:rPr lang="zh-CN" altLang="en-US" sz="3050" dirty="0" smtClean="0"/>
              <a:t>5、功能顺从性：软件产品符合和该功能相关的标准、规范、规则或特定的能力</a:t>
            </a:r>
            <a:endParaRPr lang="zh-CN" altLang="en-US" sz="3050" dirty="0" smtClean="0"/>
          </a:p>
          <a:p>
            <a:pPr lvl="1">
              <a:buFont typeface="Wingdings" panose="05000000000000000000" charset="0"/>
              <a:buChar char="u"/>
            </a:pPr>
            <a:r>
              <a:rPr lang="zh-CN" altLang="en-US" sz="3050" dirty="0" smtClean="0"/>
              <a:t>如对于一款计算器，计算规则要和数学中相关规则保持一致</a:t>
            </a:r>
            <a:endParaRPr lang="zh-CN" altLang="en-US" sz="3050" dirty="0" smtClean="0"/>
          </a:p>
        </p:txBody>
      </p:sp>
      <p:sp>
        <p:nvSpPr>
          <p:cNvPr id="3" name="标题 2"/>
          <p:cNvSpPr>
            <a:spLocks noGrp="1"/>
          </p:cNvSpPr>
          <p:nvPr>
            <p:ph type="title"/>
          </p:nvPr>
        </p:nvSpPr>
        <p:spPr>
          <a:xfrm>
            <a:off x="1403350" y="620236"/>
            <a:ext cx="6172200" cy="638175"/>
          </a:xfrm>
        </p:spPr>
        <p:txBody>
          <a:bodyPr>
            <a:normAutofit fontScale="90000"/>
          </a:bodyPr>
          <a:lstStyle/>
          <a:p>
            <a:r>
              <a:rPr lang="zh-CN" altLang="en-US" dirty="0" smtClean="0"/>
              <a:t>一、 功能性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7" end="7"/>
                                            </p:txEl>
                                          </p:spTgt>
                                        </p:tgtEl>
                                        <p:attrNameLst>
                                          <p:attrName>style.visibility</p:attrName>
                                        </p:attrNameLst>
                                      </p:cBhvr>
                                      <p:to>
                                        <p:strVal val="visible"/>
                                      </p:to>
                                    </p:set>
                                    <p:animEffect transition="in" filter="box(in)">
                                      <p:cBhvr>
                                        <p:cTn id="7" dur="500"/>
                                        <p:tgtEl>
                                          <p:spTgt spid="2">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2">
                                            <p:txEl>
                                              <p:pRg st="10" end="10"/>
                                            </p:txEl>
                                          </p:spTgt>
                                        </p:tgtEl>
                                        <p:attrNameLst>
                                          <p:attrName>style.visibility</p:attrName>
                                        </p:attrNameLst>
                                      </p:cBhvr>
                                      <p:to>
                                        <p:strVal val="visible"/>
                                      </p:to>
                                    </p:set>
                                    <p:animEffect transition="in" filter="box(in)">
                                      <p:cBhvr>
                                        <p:cTn id="12" dur="500"/>
                                        <p:tgtEl>
                                          <p:spTgt spid="2">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
                                            <p:txEl>
                                              <p:pRg st="12" end="12"/>
                                            </p:txEl>
                                          </p:spTgt>
                                        </p:tgtEl>
                                        <p:attrNameLst>
                                          <p:attrName>style.visibility</p:attrName>
                                        </p:attrNameLst>
                                      </p:cBhvr>
                                      <p:to>
                                        <p:strVal val="visible"/>
                                      </p:to>
                                    </p:set>
                                    <p:animEffect transition="in" filter="box(in)">
                                      <p:cBhvr>
                                        <p:cTn id="1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Wingdings" panose="05000000000000000000" charset="0"/>
              <a:buChar char="Ø"/>
            </a:pPr>
            <a:r>
              <a:rPr lang="zh-CN" altLang="en-US" dirty="0" smtClean="0"/>
              <a:t>是指在特定条件下使用时，软件产品维持规定的性能级别能力。</a:t>
            </a:r>
            <a:endParaRPr lang="en-US" altLang="zh-CN" dirty="0" smtClean="0"/>
          </a:p>
          <a:p>
            <a:pPr lvl="1">
              <a:buFont typeface="Wingdings" panose="05000000000000000000" charset="0"/>
              <a:buChar char="u"/>
            </a:pPr>
            <a:r>
              <a:rPr lang="zh-CN" altLang="en-US" dirty="0" smtClean="0"/>
              <a:t>设备最好不要出故障；设备出现故障了不要影响主要的功能和业务；如果影响了主要功能和业务，系统可以尽快定位并恢复。</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二、 可靠性</a:t>
            </a:r>
            <a:endParaRPr lang="zh-CN" altLang="en-US" dirty="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174" y="1954530"/>
            <a:ext cx="8231505" cy="3724751"/>
          </a:xfrm>
        </p:spPr>
        <p:txBody>
          <a:bodyPr>
            <a:normAutofit fontScale="55000" lnSpcReduction="20000"/>
          </a:bodyPr>
          <a:lstStyle/>
          <a:p>
            <a:pPr fontAlgn="auto">
              <a:lnSpc>
                <a:spcPct val="120000"/>
              </a:lnSpc>
              <a:buFont typeface="Wingdings" panose="05000000000000000000" pitchFamily="2" charset="2"/>
              <a:buChar char="Ø"/>
            </a:pPr>
            <a:r>
              <a:rPr lang="zh-CN" altLang="en-US" sz="3300" dirty="0" smtClean="0"/>
              <a:t>1、成熟性：软件产品为避免因软件故障而导致失效的能力。如软件对其内部错误的处理能力。</a:t>
            </a:r>
            <a:endParaRPr lang="en-US" altLang="zh-CN" sz="2850" dirty="0" smtClean="0">
              <a:latin typeface="+mn-ea"/>
            </a:endParaRPr>
          </a:p>
          <a:p>
            <a:pPr lvl="1">
              <a:buFont typeface="Wingdings" panose="05000000000000000000" pitchFamily="2" charset="2"/>
              <a:buChar char="u"/>
            </a:pPr>
            <a:r>
              <a:rPr lang="zh-CN" altLang="en-US" sz="2400" dirty="0" smtClean="0"/>
              <a:t>如异常处理语句（</a:t>
            </a:r>
            <a:r>
              <a:rPr lang="en-US" altLang="en-US" sz="2400" dirty="0" smtClean="0"/>
              <a:t>try  catch  finally</a:t>
            </a:r>
            <a:r>
              <a:rPr lang="zh-CN" altLang="en-US" sz="2400" dirty="0" smtClean="0"/>
              <a:t>）</a:t>
            </a:r>
            <a:endParaRPr lang="zh-CN" altLang="en-US" sz="2400" dirty="0" smtClean="0"/>
          </a:p>
          <a:p>
            <a:pPr>
              <a:buNone/>
            </a:pPr>
            <a:r>
              <a:rPr lang="en-US" sz="2400" dirty="0" smtClean="0"/>
              <a:t> </a:t>
            </a:r>
            <a:endParaRPr lang="zh-CN" altLang="en-US" sz="2400" dirty="0" smtClean="0"/>
          </a:p>
          <a:p>
            <a:pPr fontAlgn="auto">
              <a:lnSpc>
                <a:spcPct val="120000"/>
              </a:lnSpc>
              <a:buFont typeface="Wingdings" panose="05000000000000000000" pitchFamily="2" charset="2"/>
              <a:buChar char="Ø"/>
            </a:pPr>
            <a:r>
              <a:rPr lang="zh-CN" altLang="en-US" sz="3300" dirty="0" smtClean="0"/>
              <a:t>2、容错性：软件产品在软件发生故障或者违反指定接口的情况下，维持规定的性能级别的能力。主要指对软件外部错误的处理能力。</a:t>
            </a:r>
            <a:endParaRPr lang="zh-CN" altLang="en-US" sz="3300" dirty="0" smtClean="0"/>
          </a:p>
          <a:p>
            <a:pPr lvl="1" fontAlgn="auto">
              <a:lnSpc>
                <a:spcPct val="120000"/>
              </a:lnSpc>
              <a:buFont typeface="Wingdings" panose="05000000000000000000" pitchFamily="2" charset="2"/>
              <a:buChar char="u"/>
            </a:pPr>
            <a:r>
              <a:rPr lang="zh-CN" altLang="en-US" sz="2475" dirty="0" smtClean="0"/>
              <a:t>如密码输入错误是否会有提示，如果没有提示，用户会不知道由于什么原因而无法正常登录。</a:t>
            </a:r>
            <a:endParaRPr lang="zh-CN" altLang="en-US" sz="2475" dirty="0" smtClean="0"/>
          </a:p>
          <a:p>
            <a:pPr>
              <a:buNone/>
            </a:pPr>
            <a:r>
              <a:rPr lang="en-US" dirty="0" smtClean="0"/>
              <a:t> </a:t>
            </a:r>
            <a:endParaRPr lang="zh-CN" altLang="en-US" dirty="0" smtClean="0"/>
          </a:p>
          <a:p>
            <a:pPr fontAlgn="auto">
              <a:lnSpc>
                <a:spcPct val="120000"/>
              </a:lnSpc>
              <a:buFont typeface="Wingdings" panose="05000000000000000000" pitchFamily="2" charset="2"/>
              <a:buChar char="Ø"/>
            </a:pPr>
            <a:r>
              <a:rPr lang="en-US" altLang="en-US" sz="2850" dirty="0" smtClean="0"/>
              <a:t>3</a:t>
            </a:r>
            <a:r>
              <a:rPr lang="zh-CN" altLang="en-US" sz="2850" dirty="0" smtClean="0"/>
              <a:t>、</a:t>
            </a:r>
            <a:r>
              <a:rPr lang="zh-CN" altLang="en-US" sz="3300" dirty="0" smtClean="0"/>
              <a:t>可恢复性：软件产品在失效发生的情况下，重建规定的性能级别并恢复直接影响的数据的能力</a:t>
            </a:r>
            <a:endParaRPr lang="zh-CN" altLang="en-US" sz="3300" dirty="0" smtClean="0"/>
          </a:p>
          <a:p>
            <a:pPr>
              <a:buNone/>
            </a:pPr>
            <a:r>
              <a:rPr lang="en-US" dirty="0" smtClean="0"/>
              <a:t> </a:t>
            </a:r>
            <a:endParaRPr lang="zh-CN" altLang="en-US" dirty="0" smtClean="0"/>
          </a:p>
          <a:p>
            <a:pPr>
              <a:buFont typeface="Wingdings" panose="05000000000000000000" pitchFamily="2" charset="2"/>
              <a:buChar char="Ø"/>
            </a:pPr>
            <a:r>
              <a:rPr lang="en-US" altLang="en-US" sz="3300" dirty="0" smtClean="0"/>
              <a:t>4</a:t>
            </a:r>
            <a:r>
              <a:rPr lang="zh-CN" altLang="en-US" sz="3300" dirty="0" smtClean="0"/>
              <a:t>、可靠性顺从性：软件产品遵循与可靠性相关的标准、约定或规定的能力</a:t>
            </a:r>
            <a:endParaRPr lang="en-US" altLang="zh-CN" sz="3300" dirty="0" smtClean="0"/>
          </a:p>
          <a:p>
            <a:pPr lvl="1" fontAlgn="auto">
              <a:lnSpc>
                <a:spcPct val="120000"/>
              </a:lnSpc>
              <a:buFont typeface="Wingdings" panose="05000000000000000000" pitchFamily="2" charset="2"/>
              <a:buChar char="u"/>
            </a:pPr>
            <a:r>
              <a:rPr lang="zh-CN" altLang="en-US" sz="2475" dirty="0" smtClean="0"/>
              <a:t>如对于通信类产品，系统的故障率不能高于多少、故障恢复时间不能长于多少等</a:t>
            </a:r>
            <a:endParaRPr lang="zh-CN" altLang="en-US" sz="2475" dirty="0" smtClean="0"/>
          </a:p>
        </p:txBody>
      </p:sp>
      <p:sp>
        <p:nvSpPr>
          <p:cNvPr id="3" name="标题 2"/>
          <p:cNvSpPr>
            <a:spLocks noGrp="1"/>
          </p:cNvSpPr>
          <p:nvPr>
            <p:ph type="title"/>
          </p:nvPr>
        </p:nvSpPr>
        <p:spPr/>
        <p:txBody>
          <a:bodyPr/>
          <a:lstStyle/>
          <a:p>
            <a:r>
              <a:rPr lang="zh-CN" altLang="en-US" dirty="0" smtClean="0"/>
              <a:t>二、 可靠性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ox(in)">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495776" y="1659255"/>
            <a:ext cx="8323421" cy="4341495"/>
          </a:xfrm>
        </p:spPr>
        <p:txBody>
          <a:bodyPr>
            <a:normAutofit fontScale="25000" lnSpcReduction="20000"/>
          </a:bodyPr>
          <a:lstStyle/>
          <a:p>
            <a:pPr fontAlgn="auto">
              <a:lnSpc>
                <a:spcPct val="150000"/>
              </a:lnSpc>
              <a:buFont typeface="Wingdings" panose="05000000000000000000" pitchFamily="2" charset="2"/>
              <a:buChar char="Ø"/>
            </a:pPr>
            <a:r>
              <a:rPr lang="zh-CN" altLang="en-US" sz="7635" dirty="0" smtClean="0"/>
              <a:t>是指用户在指定条件下使用软件产品时，产品被用户理解、学习、使用和吸引用户的能力。简单</a:t>
            </a:r>
            <a:r>
              <a:rPr lang="en-US" sz="7635" dirty="0" smtClean="0"/>
              <a:t>10</a:t>
            </a:r>
            <a:r>
              <a:rPr lang="zh-CN" altLang="en-US" sz="7635" dirty="0" smtClean="0"/>
              <a:t>个字：易懂、易学、易用、漂亮好看。</a:t>
            </a:r>
            <a:endParaRPr lang="en-US" altLang="zh-CN" sz="7635" dirty="0" smtClean="0"/>
          </a:p>
          <a:p>
            <a:pPr fontAlgn="auto">
              <a:lnSpc>
                <a:spcPct val="120000"/>
              </a:lnSpc>
              <a:buFont typeface="Wingdings" panose="05000000000000000000" pitchFamily="2" charset="2"/>
              <a:buChar char="Ø"/>
            </a:pPr>
            <a:r>
              <a:rPr lang="zh-CN" altLang="en-US" sz="7200" dirty="0" smtClean="0"/>
              <a:t>1、易理解性：软件产品使用户能理解软件是否适合以及如何能将软件用于特定的任务和使用环境的能力</a:t>
            </a:r>
            <a:endParaRPr lang="zh-CN" altLang="en-US" sz="7200" dirty="0" smtClean="0"/>
          </a:p>
          <a:p>
            <a:pPr>
              <a:buNone/>
            </a:pPr>
            <a:r>
              <a:rPr lang="en-US" sz="7200" dirty="0" smtClean="0"/>
              <a:t> </a:t>
            </a:r>
            <a:endParaRPr lang="zh-CN" altLang="en-US" sz="7200" dirty="0" smtClean="0"/>
          </a:p>
          <a:p>
            <a:pPr>
              <a:buFont typeface="Wingdings" panose="05000000000000000000" pitchFamily="2" charset="2"/>
              <a:buChar char="Ø"/>
            </a:pPr>
            <a:r>
              <a:rPr lang="en-US" sz="7200" dirty="0" smtClean="0"/>
              <a:t>2</a:t>
            </a:r>
            <a:r>
              <a:rPr lang="zh-CN" altLang="en-US" sz="7200" dirty="0" smtClean="0"/>
              <a:t>、易学性：软件产品使用户能学习其应用的能力。如帮助</a:t>
            </a:r>
            <a:endParaRPr lang="zh-CN" altLang="en-US" sz="7200" dirty="0" smtClean="0"/>
          </a:p>
          <a:p>
            <a:pPr>
              <a:buNone/>
            </a:pPr>
            <a:r>
              <a:rPr lang="en-US" sz="7200" dirty="0" smtClean="0"/>
              <a:t> </a:t>
            </a:r>
            <a:endParaRPr lang="zh-CN" altLang="en-US" sz="7200" dirty="0" smtClean="0"/>
          </a:p>
          <a:p>
            <a:pPr>
              <a:buFont typeface="Wingdings" panose="05000000000000000000" pitchFamily="2" charset="2"/>
              <a:buChar char="Ø"/>
            </a:pPr>
            <a:r>
              <a:rPr lang="en-US" sz="7200" dirty="0" smtClean="0"/>
              <a:t>3</a:t>
            </a:r>
            <a:r>
              <a:rPr lang="zh-CN" altLang="en-US" sz="7200" dirty="0" smtClean="0"/>
              <a:t>、易操作性：软件产品使用户能够操作的控制它的能力</a:t>
            </a:r>
            <a:endParaRPr lang="zh-CN" altLang="en-US" sz="7200" dirty="0" smtClean="0"/>
          </a:p>
          <a:p>
            <a:pPr>
              <a:buNone/>
            </a:pPr>
            <a:r>
              <a:rPr lang="en-US" sz="7200" dirty="0" smtClean="0"/>
              <a:t> </a:t>
            </a:r>
            <a:endParaRPr lang="zh-CN" altLang="en-US" sz="7200" dirty="0" smtClean="0"/>
          </a:p>
          <a:p>
            <a:pPr>
              <a:buFont typeface="Wingdings" panose="05000000000000000000" pitchFamily="2" charset="2"/>
              <a:buChar char="Ø"/>
            </a:pPr>
            <a:r>
              <a:rPr lang="en-US" sz="7200" dirty="0" smtClean="0"/>
              <a:t>4</a:t>
            </a:r>
            <a:r>
              <a:rPr lang="zh-CN" altLang="en-US" sz="7200" dirty="0" smtClean="0"/>
              <a:t>、吸引性：软件产品吸引用户的能力</a:t>
            </a:r>
            <a:endParaRPr lang="zh-CN" altLang="en-US" sz="7200" dirty="0" smtClean="0"/>
          </a:p>
          <a:p>
            <a:pPr>
              <a:buNone/>
            </a:pPr>
            <a:r>
              <a:rPr lang="en-US" sz="7200" dirty="0" smtClean="0"/>
              <a:t> </a:t>
            </a:r>
            <a:endParaRPr lang="zh-CN" altLang="en-US" sz="7200" dirty="0" smtClean="0"/>
          </a:p>
          <a:p>
            <a:pPr fontAlgn="auto">
              <a:lnSpc>
                <a:spcPct val="120000"/>
              </a:lnSpc>
              <a:buFont typeface="Wingdings" panose="05000000000000000000" pitchFamily="2" charset="2"/>
              <a:buChar char="Ø"/>
            </a:pPr>
            <a:r>
              <a:rPr lang="en-US" sz="7200" dirty="0" smtClean="0"/>
              <a:t>5</a:t>
            </a:r>
            <a:r>
              <a:rPr lang="zh-CN" altLang="en-US" sz="7200" dirty="0" smtClean="0"/>
              <a:t>、易用性的依从性：软件产品遵循与易用性相关的标准、约定、风格指南或法规的能力</a:t>
            </a:r>
            <a:endParaRPr lang="en-US" altLang="zh-CN" sz="6545" dirty="0" smtClean="0"/>
          </a:p>
          <a:p>
            <a:pPr>
              <a:buFont typeface="Wingdings" panose="05000000000000000000" pitchFamily="2" charset="2"/>
              <a:buChar char="u"/>
            </a:pPr>
            <a:r>
              <a:rPr lang="zh-CN" altLang="en-US" sz="5400" dirty="0" smtClean="0"/>
              <a:t>如对</a:t>
            </a:r>
            <a:r>
              <a:rPr lang="en-US" sz="5400" dirty="0" smtClean="0"/>
              <a:t>Windows</a:t>
            </a:r>
            <a:r>
              <a:rPr lang="zh-CN" altLang="en-US" sz="5400" dirty="0" smtClean="0"/>
              <a:t>的计算器来说，在界面设计上模仿实体计算器是易用性依从性的一个体现</a:t>
            </a:r>
            <a:endParaRPr lang="zh-CN" altLang="en-US" sz="5400" dirty="0"/>
          </a:p>
        </p:txBody>
      </p:sp>
      <p:sp>
        <p:nvSpPr>
          <p:cNvPr id="3" name="标题 2"/>
          <p:cNvSpPr>
            <a:spLocks noGrp="1"/>
          </p:cNvSpPr>
          <p:nvPr>
            <p:ph type="title"/>
          </p:nvPr>
        </p:nvSpPr>
        <p:spPr>
          <a:xfrm>
            <a:off x="628650" y="1077754"/>
            <a:ext cx="7886700" cy="701516"/>
          </a:xfrm>
        </p:spPr>
        <p:txBody>
          <a:bodyPr>
            <a:normAutofit fontScale="90000"/>
          </a:bodyPr>
          <a:lstStyle/>
          <a:p>
            <a:r>
              <a:rPr lang="zh-CN" altLang="en-US" dirty="0" smtClean="0"/>
              <a:t>三、 易用性</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xEl>
                                              <p:pRg st="10" end="10"/>
                                            </p:txEl>
                                          </p:spTgt>
                                        </p:tgtEl>
                                        <p:attrNameLst>
                                          <p:attrName>style.visibility</p:attrName>
                                        </p:attrNameLst>
                                      </p:cBhvr>
                                      <p:to>
                                        <p:strVal val="visible"/>
                                      </p:to>
                                    </p:set>
                                    <p:animEffect transition="in" filter="box(in)">
                                      <p:cBhvr>
                                        <p:cTn id="7" dur="500"/>
                                        <p:tgtEl>
                                          <p:spTgt spid="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lnSpcReduction="20000"/>
          </a:bodyPr>
          <a:lstStyle/>
          <a:p>
            <a:pPr>
              <a:buFont typeface="Wingdings" panose="05000000000000000000" pitchFamily="2" charset="2"/>
              <a:buChar char="Ø"/>
            </a:pPr>
            <a:r>
              <a:rPr lang="zh-CN" altLang="en-US" sz="3200" dirty="0" smtClean="0">
                <a:latin typeface="+mn-ea"/>
              </a:rPr>
              <a:t>你或者周围的人在使用软件的过程中，有没有碰到过出错、闪退，或者界面不友好等你认为有问题的地方？请试着讲一讲！</a:t>
            </a:r>
            <a:endParaRPr lang="zh-CN" altLang="en-US" sz="3200" dirty="0" smtClean="0">
              <a:latin typeface="+mn-ea"/>
            </a:endParaRPr>
          </a:p>
          <a:p>
            <a:pPr>
              <a:buFont typeface="Wingdings" panose="05000000000000000000" pitchFamily="2" charset="2"/>
              <a:buChar char="Ø"/>
            </a:pPr>
            <a:endParaRPr lang="zh-CN" altLang="en-US" sz="3200" dirty="0">
              <a:latin typeface="+mn-ea"/>
            </a:endParaRPr>
          </a:p>
          <a:p>
            <a:pPr>
              <a:buFont typeface="Wingdings" panose="05000000000000000000" pitchFamily="2" charset="2"/>
              <a:buChar char="Ø"/>
            </a:pPr>
            <a:endParaRPr lang="zh-CN" altLang="en-US" sz="3200" dirty="0">
              <a:latin typeface="+mn-ea"/>
            </a:endParaRPr>
          </a:p>
        </p:txBody>
      </p:sp>
      <p:sp>
        <p:nvSpPr>
          <p:cNvPr id="2" name="标题 1"/>
          <p:cNvSpPr>
            <a:spLocks noGrp="1"/>
          </p:cNvSpPr>
          <p:nvPr>
            <p:ph type="title"/>
          </p:nvPr>
        </p:nvSpPr>
        <p:spPr/>
        <p:txBody>
          <a:bodyPr/>
          <a:lstStyle/>
          <a:p>
            <a:r>
              <a:rPr lang="zh-CN" altLang="en-US" dirty="0" smtClean="0"/>
              <a:t>问题</a:t>
            </a:r>
            <a:endParaRPr lang="zh-CN" altLang="en-US" dirty="0"/>
          </a:p>
        </p:txBody>
      </p:sp>
      <p:pic>
        <p:nvPicPr>
          <p:cNvPr id="4" name="图片 3" descr="8NDNRM4$EKGGOD%NNNFIJZQ"/>
          <p:cNvPicPr>
            <a:picLocks noChangeAspect="1"/>
          </p:cNvPicPr>
          <p:nvPr/>
        </p:nvPicPr>
        <p:blipFill>
          <a:blip r:embed="rId1"/>
          <a:stretch>
            <a:fillRect/>
          </a:stretch>
        </p:blipFill>
        <p:spPr>
          <a:xfrm>
            <a:off x="1029970" y="3394075"/>
            <a:ext cx="7259320" cy="23933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fontScale="92500" lnSpcReduction="10000"/>
          </a:bodyPr>
          <a:lstStyle/>
          <a:p>
            <a:pPr>
              <a:buFont typeface="Wingdings" panose="05000000000000000000" charset="0"/>
              <a:buChar char="Ø"/>
            </a:pPr>
            <a:r>
              <a:rPr lang="zh-CN" altLang="en-US" dirty="0" smtClean="0"/>
              <a:t>是指在规定条件下，相对于所用资源的数量，软件产品可提供适当的性能的能力。通常，效率就是我们常说的产品性能。</a:t>
            </a:r>
            <a:endParaRPr lang="en-US" altLang="zh-CN" dirty="0" smtClean="0"/>
          </a:p>
          <a:p>
            <a:pPr>
              <a:buFont typeface="Wingdings" panose="05000000000000000000" charset="0"/>
              <a:buChar char="Ø"/>
            </a:pPr>
            <a:r>
              <a:rPr lang="en-US" dirty="0" smtClean="0"/>
              <a:t>1</a:t>
            </a:r>
            <a:r>
              <a:rPr lang="zh-CN" altLang="en-US" dirty="0" smtClean="0"/>
              <a:t>、时间特性：在规定条件下，软件产品执行其功能时，提供适当的响应和处理时间以及流量（吞吐量）的能力</a:t>
            </a:r>
            <a:endParaRPr lang="zh-CN" altLang="en-US" dirty="0" smtClean="0"/>
          </a:p>
          <a:p>
            <a:pPr marL="109855" indent="0">
              <a:buNone/>
            </a:pPr>
            <a:r>
              <a:rPr lang="en-US" dirty="0" smtClean="0"/>
              <a:t> </a:t>
            </a:r>
            <a:endParaRPr lang="zh-CN" altLang="en-US" dirty="0" smtClean="0"/>
          </a:p>
          <a:p>
            <a:pPr>
              <a:buFont typeface="Wingdings" panose="05000000000000000000" charset="0"/>
              <a:buChar char="Ø"/>
            </a:pPr>
            <a:r>
              <a:rPr lang="en-US" dirty="0" smtClean="0"/>
              <a:t>2</a:t>
            </a:r>
            <a:r>
              <a:rPr lang="zh-CN" altLang="en-US" dirty="0" smtClean="0"/>
              <a:t>、资源利用率：在规定条件下，软件产品执行其功能时，使用合适数量和类别的资源的能力</a:t>
            </a:r>
            <a:endParaRPr lang="zh-CN" altLang="en-US" dirty="0" smtClean="0"/>
          </a:p>
          <a:p>
            <a:pPr marL="109855" indent="0">
              <a:buNone/>
            </a:pPr>
            <a:r>
              <a:rPr lang="en-US" dirty="0" smtClean="0"/>
              <a:t> </a:t>
            </a:r>
            <a:endParaRPr lang="zh-CN" altLang="en-US" dirty="0" smtClean="0"/>
          </a:p>
          <a:p>
            <a:pPr>
              <a:buFont typeface="Wingdings" panose="05000000000000000000" charset="0"/>
              <a:buChar char="Ø"/>
            </a:pPr>
            <a:r>
              <a:rPr lang="en-US" dirty="0" smtClean="0"/>
              <a:t>3</a:t>
            </a:r>
            <a:r>
              <a:rPr lang="zh-CN" altLang="en-US" dirty="0" smtClean="0"/>
              <a:t>、效率依从性：软件产品遵循与效率相关的标准或约定的能力（如对系统资源的占有率不能高于多少）</a:t>
            </a:r>
            <a:endParaRPr lang="zh-CN" altLang="en-US" dirty="0"/>
          </a:p>
        </p:txBody>
      </p:sp>
      <p:sp>
        <p:nvSpPr>
          <p:cNvPr id="3" name="标题 2"/>
          <p:cNvSpPr>
            <a:spLocks noGrp="1"/>
          </p:cNvSpPr>
          <p:nvPr>
            <p:ph type="title"/>
          </p:nvPr>
        </p:nvSpPr>
        <p:spPr/>
        <p:txBody>
          <a:bodyPr/>
          <a:lstStyle/>
          <a:p>
            <a:r>
              <a:rPr lang="zh-CN" altLang="en-US" dirty="0" smtClean="0"/>
              <a:t>四、 效率</a:t>
            </a:r>
            <a:endParaRPr lang="zh-CN" altLang="en-US" dirty="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174" y="1968341"/>
            <a:ext cx="7887176" cy="3710940"/>
          </a:xfrm>
        </p:spPr>
        <p:txBody>
          <a:bodyPr>
            <a:normAutofit fontScale="57500" lnSpcReduction="20000"/>
          </a:bodyPr>
          <a:lstStyle/>
          <a:p>
            <a:pPr fontAlgn="auto">
              <a:lnSpc>
                <a:spcPct val="120000"/>
              </a:lnSpc>
              <a:buFont typeface="Wingdings" panose="05000000000000000000" charset="0"/>
              <a:buChar char="Ø"/>
            </a:pPr>
            <a:r>
              <a:rPr lang="zh-CN" altLang="en-US" sz="3115" dirty="0" smtClean="0"/>
              <a:t>是指产品可被修改的能力。这里的修改是指纠正、改进软件产品和软件产品对环境、功能规格变化的适应性。</a:t>
            </a:r>
            <a:endParaRPr lang="en-US" altLang="zh-CN" dirty="0" smtClean="0"/>
          </a:p>
          <a:p>
            <a:pPr>
              <a:buFont typeface="Wingdings" panose="05000000000000000000" charset="0"/>
              <a:buChar char="Ø"/>
            </a:pPr>
            <a:r>
              <a:rPr lang="en-US" dirty="0" smtClean="0"/>
              <a:t>1</a:t>
            </a:r>
            <a:r>
              <a:rPr lang="zh-CN" altLang="en-US" dirty="0" smtClean="0"/>
              <a:t>、</a:t>
            </a:r>
            <a:r>
              <a:rPr lang="zh-CN" altLang="en-US" sz="2665" dirty="0" smtClean="0"/>
              <a:t>可分析性：软件产品诊断软件中的缺陷、失效原因或识别待修改部分的能力。定位缺陷</a:t>
            </a:r>
            <a:endParaRPr lang="zh-CN" altLang="en-US" sz="2665" dirty="0" smtClean="0"/>
          </a:p>
          <a:p>
            <a:pPr marL="109855" indent="0">
              <a:buNone/>
            </a:pPr>
            <a:r>
              <a:rPr lang="en-US" sz="2665" dirty="0" smtClean="0"/>
              <a:t> </a:t>
            </a:r>
            <a:endParaRPr lang="zh-CN" altLang="en-US" sz="2665" dirty="0" smtClean="0"/>
          </a:p>
          <a:p>
            <a:pPr>
              <a:buFont typeface="Wingdings" panose="05000000000000000000" charset="0"/>
              <a:buChar char="Ø"/>
            </a:pPr>
            <a:r>
              <a:rPr lang="en-US" sz="2665" dirty="0" smtClean="0"/>
              <a:t>2</a:t>
            </a:r>
            <a:r>
              <a:rPr lang="zh-CN" altLang="en-US" sz="2665" dirty="0" smtClean="0"/>
              <a:t>、可修改性：软件产品能够被修改的能力。如设计封装性好，高内聚、低耦合的代码。</a:t>
            </a:r>
            <a:endParaRPr lang="zh-CN" altLang="en-US" sz="2665" dirty="0" smtClean="0"/>
          </a:p>
          <a:p>
            <a:pPr marL="109855" indent="0">
              <a:buNone/>
            </a:pPr>
            <a:r>
              <a:rPr lang="en-US" sz="2665" dirty="0" smtClean="0"/>
              <a:t> </a:t>
            </a:r>
            <a:endParaRPr lang="zh-CN" altLang="en-US" sz="2665" dirty="0" smtClean="0"/>
          </a:p>
          <a:p>
            <a:pPr>
              <a:buFont typeface="Wingdings" panose="05000000000000000000" charset="0"/>
              <a:buChar char="Ø"/>
            </a:pPr>
            <a:r>
              <a:rPr lang="en-US" sz="2665" dirty="0" smtClean="0"/>
              <a:t>3</a:t>
            </a:r>
            <a:r>
              <a:rPr lang="zh-CN" altLang="en-US" sz="2665" dirty="0" smtClean="0"/>
              <a:t>、稳定性：指软件系统在长实践连续工作环境下能否正常工作、不出错、无异常情况等。</a:t>
            </a:r>
            <a:endParaRPr lang="zh-CN" altLang="en-US" sz="2665" dirty="0" smtClean="0"/>
          </a:p>
          <a:p>
            <a:pPr marL="109855" indent="0">
              <a:buNone/>
            </a:pPr>
            <a:r>
              <a:rPr lang="en-US" sz="2665" dirty="0" smtClean="0"/>
              <a:t> </a:t>
            </a:r>
            <a:endParaRPr lang="zh-CN" altLang="en-US" sz="2665" dirty="0" smtClean="0"/>
          </a:p>
          <a:p>
            <a:pPr>
              <a:buFont typeface="Wingdings" panose="05000000000000000000" charset="0"/>
              <a:buChar char="Ø"/>
            </a:pPr>
            <a:r>
              <a:rPr lang="en-US" sz="2665" dirty="0" smtClean="0"/>
              <a:t>4</a:t>
            </a:r>
            <a:r>
              <a:rPr lang="zh-CN" altLang="en-US" sz="2665" dirty="0" smtClean="0"/>
              <a:t>、可测试性：软件产品已修改的部分能够被确认修复的能力</a:t>
            </a:r>
            <a:endParaRPr lang="zh-CN" altLang="en-US" sz="2665" dirty="0" smtClean="0"/>
          </a:p>
          <a:p>
            <a:endParaRPr lang="zh-CN" altLang="en-US" sz="2665" dirty="0" smtClean="0"/>
          </a:p>
          <a:p>
            <a:pPr>
              <a:buFont typeface="Wingdings" panose="05000000000000000000" charset="0"/>
              <a:buChar char="Ø"/>
            </a:pPr>
            <a:r>
              <a:rPr lang="en-US" sz="2665" dirty="0" smtClean="0"/>
              <a:t>5</a:t>
            </a:r>
            <a:r>
              <a:rPr lang="zh-CN" altLang="en-US" sz="2665" dirty="0" smtClean="0"/>
              <a:t>、可维护性的依从性：软件产品遵循与维护相关的标准或约定的能力</a:t>
            </a:r>
            <a:endParaRPr lang="en-US" altLang="zh-CN" sz="2665" dirty="0" smtClean="0"/>
          </a:p>
          <a:p>
            <a:pPr>
              <a:buFont typeface="Wingdings" panose="05000000000000000000" pitchFamily="2" charset="2"/>
              <a:buChar char="u"/>
            </a:pPr>
            <a:r>
              <a:rPr lang="zh-CN" altLang="en-US" dirty="0" smtClean="0"/>
              <a:t>（如软件出现故障时会弹出“</a:t>
            </a:r>
            <a:r>
              <a:rPr lang="en-US" dirty="0" smtClean="0"/>
              <a:t>XXX</a:t>
            </a:r>
            <a:r>
              <a:rPr lang="zh-CN" altLang="en-US" dirty="0" smtClean="0"/>
              <a:t>遇到问题要关闭”之类的提示）</a:t>
            </a:r>
            <a:endParaRPr lang="en-US" altLang="zh-CN" dirty="0" smtClean="0"/>
          </a:p>
        </p:txBody>
      </p:sp>
      <p:sp>
        <p:nvSpPr>
          <p:cNvPr id="3" name="标题 2"/>
          <p:cNvSpPr>
            <a:spLocks noGrp="1"/>
          </p:cNvSpPr>
          <p:nvPr>
            <p:ph type="title"/>
          </p:nvPr>
        </p:nvSpPr>
        <p:spPr/>
        <p:txBody>
          <a:bodyPr/>
          <a:lstStyle/>
          <a:p>
            <a:r>
              <a:rPr lang="zh-CN" altLang="en-US" dirty="0" smtClean="0"/>
              <a:t>五、可维护性</a:t>
            </a:r>
            <a:endParaRPr lang="zh-CN" altLang="en-US"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174" y="1844993"/>
            <a:ext cx="8070533" cy="4155758"/>
          </a:xfrm>
        </p:spPr>
        <p:txBody>
          <a:bodyPr>
            <a:normAutofit fontScale="25000" lnSpcReduction="20000"/>
          </a:bodyPr>
          <a:lstStyle/>
          <a:p>
            <a:pPr fontAlgn="auto">
              <a:lnSpc>
                <a:spcPct val="120000"/>
              </a:lnSpc>
              <a:buFont typeface="Wingdings" panose="05000000000000000000" charset="0"/>
              <a:buChar char="Ø"/>
            </a:pPr>
            <a:r>
              <a:rPr lang="zh-CN" altLang="en-US" sz="8400" dirty="0" smtClean="0"/>
              <a:t>是指软件产品从一种环境迁移到另外一种环境的能力。这里的环境，可以理解为硬件、软件或组织等不同的环境。</a:t>
            </a:r>
            <a:endParaRPr lang="en-US" altLang="zh-CN" sz="8400" dirty="0" smtClean="0"/>
          </a:p>
          <a:p>
            <a:pPr fontAlgn="auto">
              <a:lnSpc>
                <a:spcPct val="120000"/>
              </a:lnSpc>
              <a:buFont typeface="Wingdings" panose="05000000000000000000" charset="0"/>
              <a:buChar char="Ø"/>
            </a:pPr>
            <a:r>
              <a:rPr lang="zh-CN" altLang="en-US" sz="7200" dirty="0" smtClean="0"/>
              <a:t>1、适应性：软件产品无须采用额外的活动或手段就可适应不同指定环境的能力</a:t>
            </a:r>
            <a:endParaRPr lang="zh-CN" altLang="en-US" sz="7200" dirty="0" smtClean="0"/>
          </a:p>
          <a:p>
            <a:pPr fontAlgn="auto">
              <a:lnSpc>
                <a:spcPct val="120000"/>
              </a:lnSpc>
            </a:pPr>
            <a:r>
              <a:rPr lang="en-US" altLang="zh-CN" sz="7200" dirty="0" smtClean="0"/>
              <a:t>2</a:t>
            </a:r>
            <a:r>
              <a:rPr lang="zh-CN" altLang="en-US" sz="7200" dirty="0" smtClean="0"/>
              <a:t>、可安装性：软件产品在指定环境中被安装的能力</a:t>
            </a:r>
            <a:endParaRPr lang="zh-CN" altLang="en-US" sz="7200" dirty="0" smtClean="0"/>
          </a:p>
          <a:p>
            <a:pPr fontAlgn="auto">
              <a:lnSpc>
                <a:spcPct val="120000"/>
              </a:lnSpc>
            </a:pPr>
            <a:r>
              <a:rPr lang="zh-CN" altLang="en-US" sz="7200" dirty="0" smtClean="0"/>
              <a:t>3、共存性：软件产品在公共环境中与共享公共资源的其他系统共存的能力。如软件冲突问题。</a:t>
            </a:r>
            <a:endParaRPr lang="zh-CN" altLang="en-US" sz="7200" dirty="0" smtClean="0"/>
          </a:p>
          <a:p>
            <a:pPr fontAlgn="auto">
              <a:lnSpc>
                <a:spcPct val="120000"/>
              </a:lnSpc>
            </a:pPr>
            <a:r>
              <a:rPr lang="zh-CN" altLang="en-US" sz="7200" dirty="0" smtClean="0"/>
              <a:t>4、易替换性：软件产品在同样的环境下，替换另一个相同用途的指定软件产品的能力</a:t>
            </a:r>
            <a:endParaRPr lang="zh-CN" altLang="en-US" sz="7200" dirty="0" smtClean="0"/>
          </a:p>
          <a:p>
            <a:pPr lvl="1"/>
            <a:r>
              <a:rPr lang="zh-CN" altLang="en-US" sz="4800" dirty="0" smtClean="0"/>
              <a:t>指软件系统的升级能力</a:t>
            </a:r>
            <a:endParaRPr lang="zh-CN" altLang="en-US" sz="4800" dirty="0" smtClean="0"/>
          </a:p>
          <a:p>
            <a:pPr fontAlgn="auto">
              <a:lnSpc>
                <a:spcPct val="120000"/>
              </a:lnSpc>
              <a:buFont typeface="Wingdings" panose="05000000000000000000" charset="0"/>
              <a:buChar char="Ø"/>
            </a:pPr>
            <a:r>
              <a:rPr lang="zh-CN" altLang="en-US" sz="7200" dirty="0" smtClean="0"/>
              <a:t>8、可移植性的依从性：软件产品遵循与可移植性相关的标准或约定的能力（如产品不是针对某款特定的操作系统开发的，需要支持Windows所有操作系统）</a:t>
            </a:r>
            <a:endParaRPr lang="zh-CN" altLang="en-US" sz="5400" dirty="0" smtClean="0"/>
          </a:p>
          <a:p>
            <a:pPr fontAlgn="auto">
              <a:lnSpc>
                <a:spcPct val="120000"/>
              </a:lnSpc>
            </a:pPr>
            <a:endParaRPr lang="en-US" altLang="zh-CN" sz="5140" dirty="0" smtClean="0"/>
          </a:p>
          <a:p>
            <a:endParaRPr lang="zh-CN" altLang="en-US" sz="5140" dirty="0"/>
          </a:p>
        </p:txBody>
      </p:sp>
      <p:sp>
        <p:nvSpPr>
          <p:cNvPr id="3" name="标题 2"/>
          <p:cNvSpPr>
            <a:spLocks noGrp="1"/>
          </p:cNvSpPr>
          <p:nvPr>
            <p:ph type="title"/>
          </p:nvPr>
        </p:nvSpPr>
        <p:spPr>
          <a:xfrm>
            <a:off x="628650" y="1131094"/>
            <a:ext cx="7886700" cy="713899"/>
          </a:xfrm>
        </p:spPr>
        <p:txBody>
          <a:bodyPr>
            <a:normAutofit fontScale="90000"/>
          </a:bodyPr>
          <a:lstStyle/>
          <a:p>
            <a:r>
              <a:rPr lang="zh-CN" altLang="en-US" dirty="0" smtClean="0"/>
              <a:t>六、可移植性</a:t>
            </a:r>
            <a:endParaRPr lang="zh-CN" alt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软件测试对软件产品的质量评估</a:t>
            </a:r>
            <a:endParaRPr lang="zh-CN" altLang="en-US" dirty="0"/>
          </a:p>
        </p:txBody>
      </p:sp>
      <p:sp>
        <p:nvSpPr>
          <p:cNvPr id="4" name="日期占位符 3"/>
          <p:cNvSpPr>
            <a:spLocks noGrp="1"/>
          </p:cNvSpPr>
          <p:nvPr>
            <p:ph type="dt" sz="half" idx="10"/>
          </p:nvPr>
        </p:nvSpPr>
        <p:spPr/>
        <p:txBody>
          <a:bodyPr/>
          <a:lstStyle/>
          <a:p>
            <a:fld id="{34CDA8F2-463D-4722-A9E0-85468C80B1F3}" type="datetime1">
              <a:rPr lang="zh-CN" altLang="en-US" sz="750" smtClean="0"/>
            </a:fld>
            <a:endParaRPr lang="zh-CN" altLang="en-US" sz="750"/>
          </a:p>
        </p:txBody>
      </p:sp>
      <p:sp>
        <p:nvSpPr>
          <p:cNvPr id="5" name="灯片编号占位符 4"/>
          <p:cNvSpPr>
            <a:spLocks noGrp="1"/>
          </p:cNvSpPr>
          <p:nvPr>
            <p:ph type="sldNum" sz="quarter" idx="12"/>
          </p:nvPr>
        </p:nvSpPr>
        <p:spPr/>
        <p:txBody>
          <a:bodyPr/>
          <a:lstStyle/>
          <a:p>
            <a:fld id="{0C913308-F349-4B6D-A68A-DD1791B4A57B}" type="slidenum">
              <a:rPr lang="zh-CN" altLang="en-US" sz="750" smtClean="0"/>
            </a:fld>
            <a:endParaRPr lang="zh-CN" altLang="en-US" sz="750"/>
          </a:p>
        </p:txBody>
      </p:sp>
      <p:sp>
        <p:nvSpPr>
          <p:cNvPr id="6" name="内容占位符 2"/>
          <p:cNvSpPr>
            <a:spLocks noGrp="1"/>
          </p:cNvSpPr>
          <p:nvPr>
            <p:ph idx="1"/>
          </p:nvPr>
        </p:nvSpPr>
        <p:spPr>
          <a:xfrm>
            <a:off x="1115378" y="1772920"/>
            <a:ext cx="6794659" cy="3437573"/>
          </a:xfrm>
        </p:spPr>
        <p:txBody>
          <a:bodyPr>
            <a:noAutofit/>
          </a:bodyPr>
          <a:lstStyle/>
          <a:p>
            <a:pPr eaLnBrk="0" hangingPunct="0">
              <a:lnSpc>
                <a:spcPct val="130000"/>
              </a:lnSpc>
              <a:buClr>
                <a:schemeClr val="accent1">
                  <a:lumMod val="50000"/>
                </a:schemeClr>
              </a:buClr>
              <a:buSzPct val="80000"/>
              <a:buFont typeface="Wingdings" panose="05000000000000000000" pitchFamily="2" charset="2"/>
              <a:buChar char="p"/>
            </a:pPr>
            <a:r>
              <a:rPr lang="zh-CN" altLang="en-US" sz="2400" kern="1200" dirty="0" smtClean="0">
                <a:solidFill>
                  <a:schemeClr val="tx1"/>
                </a:solidFill>
                <a:latin typeface="黑体" panose="02010609060101010101" charset="-122"/>
                <a:ea typeface="黑体" panose="02010609060101010101" charset="-122"/>
                <a:cs typeface="黑体" panose="02010609060101010101" charset="-122"/>
              </a:rPr>
              <a:t>通过软件测试，我们才能获得客观的、全面的软件产品</a:t>
            </a:r>
            <a:r>
              <a:rPr lang="zh-CN" altLang="en-US" sz="2400" kern="1200" dirty="0" smtClean="0">
                <a:solidFill>
                  <a:schemeClr val="accent1"/>
                </a:solidFill>
                <a:latin typeface="黑体" panose="02010609060101010101" charset="-122"/>
                <a:ea typeface="黑体" panose="02010609060101010101" charset="-122"/>
                <a:cs typeface="黑体" panose="02010609060101010101" charset="-122"/>
              </a:rPr>
              <a:t>质量信息</a:t>
            </a:r>
            <a:endParaRPr lang="en-US" altLang="zh-CN" sz="2400" kern="1200" dirty="0" smtClean="0">
              <a:solidFill>
                <a:schemeClr val="tx1"/>
              </a:solidFill>
              <a:latin typeface="黑体" panose="02010609060101010101" charset="-122"/>
              <a:ea typeface="黑体" panose="02010609060101010101" charset="-122"/>
              <a:cs typeface="黑体" panose="02010609060101010101" charset="-122"/>
            </a:endParaRPr>
          </a:p>
          <a:p>
            <a:pPr eaLnBrk="0" hangingPunct="0">
              <a:lnSpc>
                <a:spcPct val="130000"/>
              </a:lnSpc>
              <a:buClr>
                <a:schemeClr val="accent1">
                  <a:lumMod val="50000"/>
                </a:schemeClr>
              </a:buClr>
              <a:buSzPct val="80000"/>
              <a:buFont typeface="Wingdings" panose="05000000000000000000" pitchFamily="2" charset="2"/>
              <a:buChar char="p"/>
            </a:pPr>
            <a:r>
              <a:rPr lang="zh-CN" altLang="en-US" sz="2400" kern="1200" dirty="0" smtClean="0">
                <a:solidFill>
                  <a:schemeClr val="tx1"/>
                </a:solidFill>
                <a:latin typeface="黑体" panose="02010609060101010101" charset="-122"/>
                <a:ea typeface="黑体" panose="02010609060101010101" charset="-122"/>
                <a:cs typeface="黑体" panose="02010609060101010101" charset="-122"/>
              </a:rPr>
              <a:t>软件测试可以帮助企业管理层、客户建立对产品的信心</a:t>
            </a:r>
            <a:endParaRPr lang="en-US" altLang="zh-CN" sz="2400" kern="1200" dirty="0" smtClean="0">
              <a:solidFill>
                <a:schemeClr val="tx1"/>
              </a:solidFill>
              <a:latin typeface="黑体" panose="02010609060101010101" charset="-122"/>
              <a:ea typeface="黑体" panose="02010609060101010101" charset="-122"/>
              <a:cs typeface="黑体" panose="02010609060101010101" charset="-122"/>
            </a:endParaRPr>
          </a:p>
          <a:p>
            <a:pPr eaLnBrk="0" hangingPunct="0">
              <a:lnSpc>
                <a:spcPct val="130000"/>
              </a:lnSpc>
              <a:buClr>
                <a:schemeClr val="accent1">
                  <a:lumMod val="50000"/>
                </a:schemeClr>
              </a:buClr>
              <a:buSzPct val="80000"/>
              <a:buFont typeface="Wingdings" panose="05000000000000000000" pitchFamily="2" charset="2"/>
              <a:buChar char="p"/>
            </a:pPr>
            <a:r>
              <a:rPr lang="zh-CN" altLang="en-US" sz="2400" kern="1200" dirty="0" smtClean="0">
                <a:solidFill>
                  <a:schemeClr val="tx1"/>
                </a:solidFill>
                <a:latin typeface="黑体" panose="02010609060101010101" charset="-122"/>
                <a:ea typeface="黑体" panose="02010609060101010101" charset="-122"/>
                <a:cs typeface="黑体" panose="02010609060101010101" charset="-122"/>
              </a:rPr>
              <a:t>这时，</a:t>
            </a:r>
            <a:r>
              <a:rPr lang="zh-CN" altLang="en-US" sz="2400" kern="1200" dirty="0">
                <a:solidFill>
                  <a:schemeClr val="tx1"/>
                </a:solidFill>
                <a:latin typeface="黑体" panose="02010609060101010101" charset="-122"/>
                <a:ea typeface="黑体" panose="02010609060101010101" charset="-122"/>
                <a:cs typeface="黑体" panose="02010609060101010101" charset="-122"/>
              </a:rPr>
              <a:t>所</a:t>
            </a:r>
            <a:r>
              <a:rPr lang="zh-CN" altLang="en-US" sz="2400" kern="1200" dirty="0" smtClean="0">
                <a:solidFill>
                  <a:schemeClr val="tx1"/>
                </a:solidFill>
                <a:latin typeface="黑体" panose="02010609060101010101" charset="-122"/>
                <a:ea typeface="黑体" panose="02010609060101010101" charset="-122"/>
                <a:cs typeface="黑体" panose="02010609060101010101" charset="-122"/>
              </a:rPr>
              <a:t>发现的缺陷可看做是“软件测试”的</a:t>
            </a:r>
            <a:r>
              <a:rPr lang="zh-CN" altLang="en-US" sz="2400" kern="1200" dirty="0" smtClean="0">
                <a:solidFill>
                  <a:schemeClr val="accent1"/>
                </a:solidFill>
                <a:latin typeface="黑体" panose="02010609060101010101" charset="-122"/>
                <a:ea typeface="黑体" panose="02010609060101010101" charset="-122"/>
                <a:cs typeface="黑体" panose="02010609060101010101" charset="-122"/>
              </a:rPr>
              <a:t>副产品</a:t>
            </a:r>
            <a:endParaRPr lang="en-US" altLang="zh-CN" sz="2400" kern="1200" dirty="0" smtClean="0">
              <a:solidFill>
                <a:schemeClr val="tx1"/>
              </a:solidFill>
              <a:latin typeface="黑体" panose="02010609060101010101" charset="-122"/>
              <a:ea typeface="黑体" panose="02010609060101010101" charset="-122"/>
              <a:cs typeface="黑体" panose="02010609060101010101" charset="-122"/>
            </a:endParaRPr>
          </a:p>
          <a:p>
            <a:pPr eaLnBrk="0" hangingPunct="0">
              <a:lnSpc>
                <a:spcPct val="130000"/>
              </a:lnSpc>
              <a:buClr>
                <a:schemeClr val="accent1">
                  <a:lumMod val="50000"/>
                </a:schemeClr>
              </a:buClr>
              <a:buSzPct val="80000"/>
              <a:buFont typeface="Wingdings" panose="05000000000000000000" pitchFamily="2" charset="2"/>
              <a:buChar char="p"/>
            </a:pPr>
            <a:r>
              <a:rPr lang="zh-CN" altLang="en-US" sz="2400" kern="1200" dirty="0" smtClean="0">
                <a:solidFill>
                  <a:schemeClr val="tx1"/>
                </a:solidFill>
                <a:latin typeface="黑体" panose="02010609060101010101" charset="-122"/>
                <a:ea typeface="黑体" panose="02010609060101010101" charset="-122"/>
                <a:cs typeface="黑体" panose="02010609060101010101" charset="-122"/>
              </a:rPr>
              <a:t>没有有效的质量评估办法，只好“基于软件缺陷”来评估</a:t>
            </a:r>
            <a:r>
              <a:rPr lang="zh-CN" altLang="en-US" sz="2400" kern="1200" dirty="0" smtClean="0">
                <a:solidFill>
                  <a:schemeClr val="accent1"/>
                </a:solidFill>
                <a:latin typeface="黑体" panose="02010609060101010101" charset="-122"/>
                <a:ea typeface="黑体" panose="02010609060101010101" charset="-122"/>
                <a:cs typeface="黑体" panose="02010609060101010101" charset="-122"/>
              </a:rPr>
              <a:t>软件产品质量</a:t>
            </a:r>
            <a:endParaRPr lang="zh-CN" altLang="en-US" sz="2400" kern="1200" dirty="0" smtClean="0">
              <a:solidFill>
                <a:schemeClr val="accent1"/>
              </a:solidFill>
              <a:latin typeface="黑体" panose="02010609060101010101" charset="-122"/>
              <a:ea typeface="黑体" panose="02010609060101010101" charset="-122"/>
              <a:cs typeface="黑体" panose="02010609060101010101" charset="-122"/>
            </a:endParaRPr>
          </a:p>
        </p:txBody>
      </p:sp>
    </p:spTree>
  </p:cSld>
  <p:clrMapOvr>
    <a:masterClrMapping/>
  </p:clrMapOvr>
  <p:transition spd="slow">
    <p:wipe dir="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缺陷</a:t>
            </a:r>
            <a:r>
              <a:rPr lang="zh-CN" altLang="zh-CN" dirty="0">
                <a:solidFill>
                  <a:schemeClr val="tx1"/>
                </a:solidFill>
              </a:rPr>
              <a:t>：</a:t>
            </a:r>
            <a:r>
              <a:rPr lang="zh-CN" altLang="en-US" dirty="0" smtClean="0">
                <a:solidFill>
                  <a:schemeClr val="tx1"/>
                </a:solidFill>
              </a:rPr>
              <a:t>任何违背质</a:t>
            </a:r>
            <a:r>
              <a:rPr lang="zh-CN" altLang="en-US" dirty="0">
                <a:solidFill>
                  <a:schemeClr val="tx1"/>
                </a:solidFill>
              </a:rPr>
              <a:t>量的问题</a:t>
            </a:r>
            <a:endParaRPr lang="zh-CN" altLang="en-US" dirty="0">
              <a:solidFill>
                <a:schemeClr val="tx1"/>
              </a:solidFill>
            </a:endParaRPr>
          </a:p>
        </p:txBody>
      </p:sp>
      <p:sp>
        <p:nvSpPr>
          <p:cNvPr id="4" name="日期占位符 3"/>
          <p:cNvSpPr>
            <a:spLocks noGrp="1"/>
          </p:cNvSpPr>
          <p:nvPr>
            <p:ph type="dt" sz="half" idx="10"/>
          </p:nvPr>
        </p:nvSpPr>
        <p:spPr/>
        <p:txBody>
          <a:bodyPr/>
          <a:lstStyle/>
          <a:p>
            <a:fld id="{3DB536C3-B785-4D9A-82F0-DAF81D5ABAD7}" type="datetime1">
              <a:rPr lang="zh-CN" altLang="en-US" sz="1080" smtClean="0"/>
            </a:fld>
            <a:endParaRPr lang="zh-CN" altLang="en-US" sz="1080"/>
          </a:p>
        </p:txBody>
      </p:sp>
      <p:sp>
        <p:nvSpPr>
          <p:cNvPr id="5" name="灯片编号占位符 4"/>
          <p:cNvSpPr>
            <a:spLocks noGrp="1"/>
          </p:cNvSpPr>
          <p:nvPr>
            <p:ph type="sldNum" sz="quarter" idx="12"/>
          </p:nvPr>
        </p:nvSpPr>
        <p:spPr/>
        <p:txBody>
          <a:bodyPr/>
          <a:lstStyle/>
          <a:p>
            <a:fld id="{0C913308-F349-4B6D-A68A-DD1791B4A57B}" type="slidenum">
              <a:rPr lang="zh-CN" altLang="en-US" sz="1080" smtClean="0"/>
            </a:fld>
            <a:endParaRPr lang="zh-CN" altLang="en-US" sz="1080"/>
          </a:p>
        </p:txBody>
      </p:sp>
      <p:sp>
        <p:nvSpPr>
          <p:cNvPr id="8" name="椭圆 7"/>
          <p:cNvSpPr/>
          <p:nvPr/>
        </p:nvSpPr>
        <p:spPr bwMode="gray">
          <a:xfrm>
            <a:off x="1202026" y="2521700"/>
            <a:ext cx="1425758" cy="1296144"/>
          </a:xfrm>
          <a:prstGeom prst="ellipse">
            <a:avLst/>
          </a:prstGeom>
          <a:solidFill>
            <a:schemeClr val="accent6">
              <a:lumMod val="20000"/>
              <a:lumOff val="80000"/>
            </a:schemeClr>
          </a:solidFill>
          <a:ln w="12700" algn="ctr">
            <a:solidFill>
              <a:srgbClr val="333333"/>
            </a:solidFill>
            <a:miter lim="800000"/>
          </a:ln>
          <a:effectLst/>
          <a:scene3d>
            <a:camera prst="orthographicFront"/>
            <a:lightRig rig="threePt" dir="t"/>
          </a:scene3d>
          <a:sp3d>
            <a:bevelT w="152400" h="50800" prst="softRound"/>
          </a:sp3d>
        </p:spPr>
        <p:txBody>
          <a:bodyPr wrap="none" rtlCol="0" anchor="ctr"/>
          <a:lstStyle/>
          <a:p>
            <a:pPr algn="ctr"/>
            <a:r>
              <a:rPr kumimoji="1" lang="zh-CN" altLang="en-US" sz="2520" b="1" i="0" dirty="0" smtClean="0">
                <a:solidFill>
                  <a:srgbClr val="008000"/>
                </a:solidFill>
              </a:rPr>
              <a:t>内部</a:t>
            </a:r>
            <a:endParaRPr kumimoji="1" lang="en-US" altLang="zh-CN" sz="2520" b="1" i="0" dirty="0" smtClean="0">
              <a:solidFill>
                <a:srgbClr val="008000"/>
              </a:solidFill>
            </a:endParaRPr>
          </a:p>
          <a:p>
            <a:pPr algn="ctr"/>
            <a:r>
              <a:rPr kumimoji="1" lang="zh-CN" altLang="en-US" sz="2520" b="1" i="0" dirty="0" smtClean="0">
                <a:solidFill>
                  <a:srgbClr val="008000"/>
                </a:solidFill>
              </a:rPr>
              <a:t>质量</a:t>
            </a:r>
            <a:endParaRPr kumimoji="1" lang="zh-CN" altLang="en-US" sz="2520" b="1" i="0" dirty="0">
              <a:solidFill>
                <a:srgbClr val="008000"/>
              </a:solidFill>
            </a:endParaRPr>
          </a:p>
        </p:txBody>
      </p:sp>
      <p:sp>
        <p:nvSpPr>
          <p:cNvPr id="9" name="椭圆 8"/>
          <p:cNvSpPr/>
          <p:nvPr/>
        </p:nvSpPr>
        <p:spPr bwMode="gray">
          <a:xfrm>
            <a:off x="3664700" y="2521700"/>
            <a:ext cx="1425758" cy="1296144"/>
          </a:xfrm>
          <a:prstGeom prst="ellipse">
            <a:avLst/>
          </a:prstGeom>
          <a:solidFill>
            <a:schemeClr val="accent4">
              <a:lumMod val="20000"/>
              <a:lumOff val="80000"/>
            </a:schemeClr>
          </a:solidFill>
          <a:ln w="12700" algn="ctr">
            <a:solidFill>
              <a:srgbClr val="333333"/>
            </a:solidFill>
            <a:miter lim="800000"/>
          </a:ln>
          <a:effectLst/>
          <a:scene3d>
            <a:camera prst="orthographicFront"/>
            <a:lightRig rig="threePt" dir="t"/>
          </a:scene3d>
          <a:sp3d>
            <a:bevelT w="152400" h="50800" prst="softRound"/>
          </a:sp3d>
        </p:spPr>
        <p:txBody>
          <a:bodyPr wrap="none" rtlCol="0" anchor="ctr"/>
          <a:lstStyle/>
          <a:p>
            <a:pPr algn="ctr"/>
            <a:r>
              <a:rPr kumimoji="1" lang="zh-CN" altLang="en-US" sz="2520" b="1" i="0" dirty="0" smtClean="0">
                <a:solidFill>
                  <a:srgbClr val="008000"/>
                </a:solidFill>
              </a:rPr>
              <a:t>外部</a:t>
            </a:r>
            <a:endParaRPr kumimoji="1" lang="en-US" altLang="zh-CN" sz="2520" b="1" i="0" dirty="0" smtClean="0">
              <a:solidFill>
                <a:srgbClr val="008000"/>
              </a:solidFill>
            </a:endParaRPr>
          </a:p>
          <a:p>
            <a:pPr algn="ctr"/>
            <a:r>
              <a:rPr kumimoji="1" lang="zh-CN" altLang="en-US" sz="2520" b="1" i="0" dirty="0" smtClean="0">
                <a:solidFill>
                  <a:srgbClr val="008000"/>
                </a:solidFill>
              </a:rPr>
              <a:t>质量</a:t>
            </a:r>
            <a:endParaRPr kumimoji="1" lang="zh-CN" altLang="en-US" sz="2520" b="1" i="0" dirty="0">
              <a:solidFill>
                <a:srgbClr val="008000"/>
              </a:solidFill>
            </a:endParaRPr>
          </a:p>
        </p:txBody>
      </p:sp>
      <p:sp>
        <p:nvSpPr>
          <p:cNvPr id="10" name="椭圆 9"/>
          <p:cNvSpPr/>
          <p:nvPr/>
        </p:nvSpPr>
        <p:spPr bwMode="gray">
          <a:xfrm>
            <a:off x="6386602" y="2521700"/>
            <a:ext cx="1425758" cy="1296144"/>
          </a:xfrm>
          <a:prstGeom prst="ellipse">
            <a:avLst/>
          </a:prstGeom>
          <a:solidFill>
            <a:srgbClr val="F9D8EA"/>
          </a:solidFill>
          <a:ln w="12700" algn="ctr">
            <a:solidFill>
              <a:srgbClr val="333333"/>
            </a:solidFill>
            <a:miter lim="800000"/>
          </a:ln>
          <a:effectLst/>
          <a:scene3d>
            <a:camera prst="orthographicFront"/>
            <a:lightRig rig="threePt" dir="t"/>
          </a:scene3d>
          <a:sp3d>
            <a:bevelT w="152400" h="50800" prst="softRound"/>
          </a:sp3d>
        </p:spPr>
        <p:txBody>
          <a:bodyPr wrap="none" rtlCol="0" anchor="ctr"/>
          <a:lstStyle/>
          <a:p>
            <a:pPr algn="ctr"/>
            <a:r>
              <a:rPr kumimoji="1" lang="zh-CN" altLang="en-US" sz="2520" b="1" i="0" dirty="0" smtClean="0">
                <a:solidFill>
                  <a:srgbClr val="008000"/>
                </a:solidFill>
              </a:rPr>
              <a:t>使用质量</a:t>
            </a:r>
            <a:endParaRPr kumimoji="1" lang="zh-CN" altLang="en-US" sz="2520" b="1" i="0" dirty="0">
              <a:solidFill>
                <a:srgbClr val="008000"/>
              </a:solidFill>
            </a:endParaRPr>
          </a:p>
        </p:txBody>
      </p:sp>
      <p:cxnSp>
        <p:nvCxnSpPr>
          <p:cNvPr id="11" name="直线箭头连接符 10"/>
          <p:cNvCxnSpPr/>
          <p:nvPr/>
        </p:nvCxnSpPr>
        <p:spPr bwMode="auto">
          <a:xfrm>
            <a:off x="2627784" y="2975350"/>
            <a:ext cx="1101722" cy="0"/>
          </a:xfrm>
          <a:prstGeom prst="straightConnector1">
            <a:avLst/>
          </a:prstGeom>
          <a:solidFill>
            <a:schemeClr val="accent1"/>
          </a:solidFill>
          <a:ln w="38100" cap="flat" cmpd="sng" algn="ctr">
            <a:solidFill>
              <a:srgbClr val="3C8C93"/>
            </a:solidFill>
            <a:prstDash val="solid"/>
            <a:round/>
            <a:headEnd type="none" w="med" len="med"/>
            <a:tailEnd type="arrow"/>
          </a:ln>
          <a:effectLst/>
        </p:spPr>
      </p:cxnSp>
      <p:sp>
        <p:nvSpPr>
          <p:cNvPr id="12" name="文本框 11"/>
          <p:cNvSpPr txBox="1"/>
          <p:nvPr/>
        </p:nvSpPr>
        <p:spPr>
          <a:xfrm>
            <a:off x="2757402" y="2586509"/>
            <a:ext cx="731520" cy="423545"/>
          </a:xfrm>
          <a:prstGeom prst="rect">
            <a:avLst/>
          </a:prstGeom>
          <a:noFill/>
        </p:spPr>
        <p:txBody>
          <a:bodyPr wrap="none" rtlCol="0">
            <a:spAutoFit/>
          </a:bodyPr>
          <a:lstStyle/>
          <a:p>
            <a:r>
              <a:rPr kumimoji="1" lang="zh-CN" altLang="en-US" sz="2160" i="0" dirty="0" smtClean="0">
                <a:solidFill>
                  <a:schemeClr val="tx1"/>
                </a:solidFill>
              </a:rPr>
              <a:t>影响</a:t>
            </a:r>
            <a:endParaRPr kumimoji="1" lang="zh-CN" altLang="en-US" sz="2160" i="0" dirty="0" smtClean="0">
              <a:solidFill>
                <a:schemeClr val="tx1"/>
              </a:solidFill>
            </a:endParaRPr>
          </a:p>
        </p:txBody>
      </p:sp>
      <p:cxnSp>
        <p:nvCxnSpPr>
          <p:cNvPr id="13" name="直线箭头连接符 12"/>
          <p:cNvCxnSpPr/>
          <p:nvPr/>
        </p:nvCxnSpPr>
        <p:spPr bwMode="auto">
          <a:xfrm>
            <a:off x="5220072" y="3040157"/>
            <a:ext cx="1101722" cy="0"/>
          </a:xfrm>
          <a:prstGeom prst="straightConnector1">
            <a:avLst/>
          </a:prstGeom>
          <a:solidFill>
            <a:schemeClr val="accent1"/>
          </a:solidFill>
          <a:ln w="38100" cap="flat" cmpd="sng" algn="ctr">
            <a:solidFill>
              <a:srgbClr val="3C8C93"/>
            </a:solidFill>
            <a:prstDash val="solid"/>
            <a:round/>
            <a:headEnd type="none" w="med" len="med"/>
            <a:tailEnd type="arrow"/>
          </a:ln>
          <a:effectLst/>
        </p:spPr>
      </p:cxnSp>
      <p:sp>
        <p:nvSpPr>
          <p:cNvPr id="14" name="文本框 13"/>
          <p:cNvSpPr txBox="1"/>
          <p:nvPr/>
        </p:nvSpPr>
        <p:spPr>
          <a:xfrm>
            <a:off x="5349690" y="2651315"/>
            <a:ext cx="731520" cy="423545"/>
          </a:xfrm>
          <a:prstGeom prst="rect">
            <a:avLst/>
          </a:prstGeom>
          <a:noFill/>
        </p:spPr>
        <p:txBody>
          <a:bodyPr wrap="none" rtlCol="0">
            <a:spAutoFit/>
          </a:bodyPr>
          <a:lstStyle/>
          <a:p>
            <a:r>
              <a:rPr kumimoji="1" lang="zh-CN" altLang="en-US" sz="2160" i="0" dirty="0" smtClean="0">
                <a:solidFill>
                  <a:schemeClr val="tx1"/>
                </a:solidFill>
              </a:rPr>
              <a:t>影响</a:t>
            </a:r>
            <a:endParaRPr kumimoji="1" lang="zh-CN" altLang="en-US" sz="2160" i="0" dirty="0" smtClean="0">
              <a:solidFill>
                <a:schemeClr val="tx1"/>
              </a:solidFill>
            </a:endParaRPr>
          </a:p>
        </p:txBody>
      </p:sp>
      <p:cxnSp>
        <p:nvCxnSpPr>
          <p:cNvPr id="15" name="直线箭头连接符 14"/>
          <p:cNvCxnSpPr/>
          <p:nvPr/>
        </p:nvCxnSpPr>
        <p:spPr bwMode="auto">
          <a:xfrm rot="10800000">
            <a:off x="2562977" y="3364193"/>
            <a:ext cx="1101722" cy="0"/>
          </a:xfrm>
          <a:prstGeom prst="straightConnector1">
            <a:avLst/>
          </a:prstGeom>
          <a:solidFill>
            <a:schemeClr val="accent1"/>
          </a:solidFill>
          <a:ln w="38100" cap="flat" cmpd="sng" algn="ctr">
            <a:solidFill>
              <a:srgbClr val="3C8C93"/>
            </a:solidFill>
            <a:prstDash val="sysDash"/>
            <a:round/>
            <a:headEnd type="none" w="med" len="med"/>
            <a:tailEnd type="arrow"/>
          </a:ln>
          <a:effectLst/>
        </p:spPr>
      </p:cxnSp>
      <p:sp>
        <p:nvSpPr>
          <p:cNvPr id="16" name="文本框 15"/>
          <p:cNvSpPr txBox="1"/>
          <p:nvPr/>
        </p:nvSpPr>
        <p:spPr>
          <a:xfrm>
            <a:off x="2757402" y="3429002"/>
            <a:ext cx="731520" cy="423545"/>
          </a:xfrm>
          <a:prstGeom prst="rect">
            <a:avLst/>
          </a:prstGeom>
          <a:noFill/>
        </p:spPr>
        <p:txBody>
          <a:bodyPr wrap="none" rtlCol="0">
            <a:spAutoFit/>
          </a:bodyPr>
          <a:lstStyle/>
          <a:p>
            <a:r>
              <a:rPr kumimoji="1" lang="zh-CN" altLang="en-US" sz="2160" i="0" dirty="0" smtClean="0">
                <a:solidFill>
                  <a:schemeClr val="tx1"/>
                </a:solidFill>
              </a:rPr>
              <a:t>依赖</a:t>
            </a:r>
            <a:endParaRPr kumimoji="1" lang="zh-CN" altLang="en-US" sz="2160" i="0" dirty="0" smtClean="0">
              <a:solidFill>
                <a:schemeClr val="tx1"/>
              </a:solidFill>
            </a:endParaRPr>
          </a:p>
        </p:txBody>
      </p:sp>
      <p:cxnSp>
        <p:nvCxnSpPr>
          <p:cNvPr id="17" name="直线箭头连接符 16"/>
          <p:cNvCxnSpPr/>
          <p:nvPr/>
        </p:nvCxnSpPr>
        <p:spPr bwMode="auto">
          <a:xfrm rot="10800000">
            <a:off x="5155265" y="3364193"/>
            <a:ext cx="1101722" cy="0"/>
          </a:xfrm>
          <a:prstGeom prst="straightConnector1">
            <a:avLst/>
          </a:prstGeom>
          <a:solidFill>
            <a:schemeClr val="accent1"/>
          </a:solidFill>
          <a:ln w="38100" cap="flat" cmpd="sng" algn="ctr">
            <a:solidFill>
              <a:srgbClr val="3C8C93"/>
            </a:solidFill>
            <a:prstDash val="sysDash"/>
            <a:round/>
            <a:headEnd type="none" w="med" len="med"/>
            <a:tailEnd type="arrow"/>
          </a:ln>
          <a:effectLst/>
        </p:spPr>
      </p:cxnSp>
      <p:sp>
        <p:nvSpPr>
          <p:cNvPr id="18" name="文本框 17"/>
          <p:cNvSpPr txBox="1"/>
          <p:nvPr/>
        </p:nvSpPr>
        <p:spPr>
          <a:xfrm>
            <a:off x="5349690" y="3429002"/>
            <a:ext cx="731520" cy="423545"/>
          </a:xfrm>
          <a:prstGeom prst="rect">
            <a:avLst/>
          </a:prstGeom>
          <a:noFill/>
        </p:spPr>
        <p:txBody>
          <a:bodyPr wrap="none" rtlCol="0">
            <a:spAutoFit/>
          </a:bodyPr>
          <a:lstStyle/>
          <a:p>
            <a:r>
              <a:rPr kumimoji="1" lang="zh-CN" altLang="en-US" sz="2160" i="0" dirty="0" smtClean="0">
                <a:solidFill>
                  <a:schemeClr val="tx1"/>
                </a:solidFill>
              </a:rPr>
              <a:t>依赖</a:t>
            </a:r>
            <a:endParaRPr kumimoji="1" lang="zh-CN" altLang="en-US" sz="2160" i="0" dirty="0" smtClean="0">
              <a:solidFill>
                <a:schemeClr val="tx1"/>
              </a:solidFill>
            </a:endParaRPr>
          </a:p>
        </p:txBody>
      </p:sp>
      <p:sp>
        <p:nvSpPr>
          <p:cNvPr id="3" name="文本框 2"/>
          <p:cNvSpPr txBox="1"/>
          <p:nvPr/>
        </p:nvSpPr>
        <p:spPr>
          <a:xfrm>
            <a:off x="4118350" y="3817845"/>
            <a:ext cx="842494" cy="1196975"/>
          </a:xfrm>
          <a:prstGeom prst="rect">
            <a:avLst/>
          </a:prstGeom>
          <a:noFill/>
        </p:spPr>
        <p:txBody>
          <a:bodyPr wrap="square" rtlCol="0">
            <a:spAutoFit/>
          </a:bodyPr>
          <a:lstStyle/>
          <a:p>
            <a:r>
              <a:rPr kumimoji="1" lang="zh-CN" altLang="en-US" sz="1440" i="0" dirty="0" smtClean="0">
                <a:solidFill>
                  <a:schemeClr val="tx1"/>
                </a:solidFill>
              </a:rPr>
              <a:t>功能</a:t>
            </a:r>
            <a:endParaRPr kumimoji="1" lang="en-US" altLang="zh-CN" sz="1440" i="0" dirty="0" smtClean="0">
              <a:solidFill>
                <a:schemeClr val="tx1"/>
              </a:solidFill>
            </a:endParaRPr>
          </a:p>
          <a:p>
            <a:r>
              <a:rPr kumimoji="1" lang="zh-CN" altLang="en-US" sz="1440" i="0" dirty="0" smtClean="0">
                <a:solidFill>
                  <a:schemeClr val="tx1"/>
                </a:solidFill>
              </a:rPr>
              <a:t>性能</a:t>
            </a:r>
            <a:endParaRPr kumimoji="1" lang="en-US" altLang="zh-CN" sz="1440" i="0" dirty="0" smtClean="0">
              <a:solidFill>
                <a:schemeClr val="tx1"/>
              </a:solidFill>
            </a:endParaRPr>
          </a:p>
          <a:p>
            <a:r>
              <a:rPr kumimoji="1" lang="zh-CN" altLang="en-US" sz="1440" i="0" dirty="0" smtClean="0">
                <a:solidFill>
                  <a:schemeClr val="tx1"/>
                </a:solidFill>
              </a:rPr>
              <a:t>安全性</a:t>
            </a:r>
            <a:endParaRPr kumimoji="1" lang="en-US" altLang="zh-CN" sz="1440" i="0" dirty="0" smtClean="0">
              <a:solidFill>
                <a:schemeClr val="tx1"/>
              </a:solidFill>
            </a:endParaRPr>
          </a:p>
          <a:p>
            <a:r>
              <a:rPr kumimoji="1" lang="zh-CN" altLang="en-US" sz="1440" i="0" dirty="0" smtClean="0">
                <a:solidFill>
                  <a:schemeClr val="tx1"/>
                </a:solidFill>
              </a:rPr>
              <a:t>可靠性</a:t>
            </a:r>
            <a:endParaRPr kumimoji="1" lang="en-US" altLang="zh-CN" sz="1440" i="0" dirty="0" smtClean="0">
              <a:solidFill>
                <a:schemeClr val="tx1"/>
              </a:solidFill>
            </a:endParaRPr>
          </a:p>
          <a:p>
            <a:r>
              <a:rPr kumimoji="1" lang="en-US" altLang="zh-CN" sz="1440" i="0" dirty="0" smtClean="0">
                <a:solidFill>
                  <a:schemeClr val="tx1"/>
                </a:solidFill>
              </a:rPr>
              <a:t>…..</a:t>
            </a:r>
            <a:endParaRPr kumimoji="1" lang="en-US" altLang="zh-CN" sz="1440" i="0" dirty="0" smtClean="0">
              <a:solidFill>
                <a:schemeClr val="tx1"/>
              </a:solidFill>
            </a:endParaRPr>
          </a:p>
        </p:txBody>
      </p:sp>
      <p:sp>
        <p:nvSpPr>
          <p:cNvPr id="19" name="文本框 18"/>
          <p:cNvSpPr txBox="1"/>
          <p:nvPr/>
        </p:nvSpPr>
        <p:spPr>
          <a:xfrm>
            <a:off x="1461254" y="3882650"/>
            <a:ext cx="972108" cy="975995"/>
          </a:xfrm>
          <a:prstGeom prst="rect">
            <a:avLst/>
          </a:prstGeom>
          <a:noFill/>
        </p:spPr>
        <p:txBody>
          <a:bodyPr wrap="square" rtlCol="0">
            <a:spAutoFit/>
          </a:bodyPr>
          <a:lstStyle/>
          <a:p>
            <a:r>
              <a:rPr kumimoji="1" lang="zh-CN" altLang="en-US" sz="1440" i="0" dirty="0" smtClean="0">
                <a:solidFill>
                  <a:schemeClr val="tx1"/>
                </a:solidFill>
              </a:rPr>
              <a:t>代码风格</a:t>
            </a:r>
            <a:endParaRPr kumimoji="1" lang="en-US" altLang="zh-CN" sz="1440" i="0" dirty="0" smtClean="0">
              <a:solidFill>
                <a:schemeClr val="tx1"/>
              </a:solidFill>
            </a:endParaRPr>
          </a:p>
          <a:p>
            <a:r>
              <a:rPr kumimoji="1" lang="zh-CN" altLang="en-US" sz="1440" i="0" dirty="0" smtClean="0">
                <a:solidFill>
                  <a:schemeClr val="tx1"/>
                </a:solidFill>
              </a:rPr>
              <a:t>内聚性</a:t>
            </a:r>
            <a:endParaRPr kumimoji="1" lang="en-US" altLang="zh-CN" sz="1440" i="0" dirty="0" smtClean="0">
              <a:solidFill>
                <a:schemeClr val="tx1"/>
              </a:solidFill>
            </a:endParaRPr>
          </a:p>
          <a:p>
            <a:r>
              <a:rPr kumimoji="1" lang="zh-CN" altLang="en-US" sz="1440" i="0" dirty="0" smtClean="0">
                <a:solidFill>
                  <a:schemeClr val="tx1"/>
                </a:solidFill>
              </a:rPr>
              <a:t>耦合性</a:t>
            </a:r>
            <a:endParaRPr kumimoji="1" lang="en-US" altLang="zh-CN" sz="1440" i="0" dirty="0" smtClean="0">
              <a:solidFill>
                <a:schemeClr val="tx1"/>
              </a:solidFill>
            </a:endParaRPr>
          </a:p>
          <a:p>
            <a:r>
              <a:rPr kumimoji="1" lang="en-US" altLang="zh-CN" sz="1440" i="0" dirty="0" smtClean="0">
                <a:solidFill>
                  <a:schemeClr val="tx1"/>
                </a:solidFill>
              </a:rPr>
              <a:t>…..</a:t>
            </a:r>
            <a:endParaRPr kumimoji="1" lang="en-US" altLang="zh-CN" sz="1440" i="0" dirty="0" smtClean="0">
              <a:solidFill>
                <a:schemeClr val="tx1"/>
              </a:solidFill>
            </a:endParaRPr>
          </a:p>
        </p:txBody>
      </p:sp>
      <p:sp>
        <p:nvSpPr>
          <p:cNvPr id="20" name="文本框 19"/>
          <p:cNvSpPr txBox="1"/>
          <p:nvPr/>
        </p:nvSpPr>
        <p:spPr>
          <a:xfrm>
            <a:off x="6581024" y="3882653"/>
            <a:ext cx="1166530" cy="1196975"/>
          </a:xfrm>
          <a:prstGeom prst="rect">
            <a:avLst/>
          </a:prstGeom>
          <a:noFill/>
        </p:spPr>
        <p:txBody>
          <a:bodyPr wrap="square" rtlCol="0">
            <a:spAutoFit/>
          </a:bodyPr>
          <a:lstStyle/>
          <a:p>
            <a:r>
              <a:rPr kumimoji="1" lang="zh-CN" altLang="en-US" sz="1440" i="0" dirty="0" smtClean="0">
                <a:solidFill>
                  <a:schemeClr val="tx1"/>
                </a:solidFill>
              </a:rPr>
              <a:t>用户体验</a:t>
            </a:r>
            <a:endParaRPr kumimoji="1" lang="en-US" altLang="zh-CN" sz="1440" i="0" dirty="0" smtClean="0">
              <a:solidFill>
                <a:schemeClr val="tx1"/>
              </a:solidFill>
            </a:endParaRPr>
          </a:p>
          <a:p>
            <a:r>
              <a:rPr kumimoji="1" lang="zh-CN" altLang="en-US" sz="1440" i="0" dirty="0" smtClean="0">
                <a:solidFill>
                  <a:schemeClr val="tx1"/>
                </a:solidFill>
              </a:rPr>
              <a:t>经济风险</a:t>
            </a:r>
            <a:endParaRPr kumimoji="1" lang="en-US" altLang="zh-CN" sz="1440" i="0" dirty="0" smtClean="0">
              <a:solidFill>
                <a:schemeClr val="tx1"/>
              </a:solidFill>
            </a:endParaRPr>
          </a:p>
          <a:p>
            <a:r>
              <a:rPr kumimoji="1" lang="zh-CN" altLang="en-US" sz="1440" i="0" dirty="0" smtClean="0">
                <a:solidFill>
                  <a:schemeClr val="tx1"/>
                </a:solidFill>
              </a:rPr>
              <a:t>健康风险</a:t>
            </a:r>
            <a:endParaRPr kumimoji="1" lang="en-US" altLang="zh-CN" sz="1440" i="0" dirty="0" smtClean="0">
              <a:solidFill>
                <a:schemeClr val="tx1"/>
              </a:solidFill>
            </a:endParaRPr>
          </a:p>
          <a:p>
            <a:r>
              <a:rPr kumimoji="1" lang="zh-CN" altLang="en-US" sz="1440" i="0" dirty="0" smtClean="0">
                <a:solidFill>
                  <a:schemeClr val="tx1"/>
                </a:solidFill>
              </a:rPr>
              <a:t>上下文覆盖</a:t>
            </a:r>
            <a:endParaRPr kumimoji="1" lang="en-US" altLang="zh-CN" sz="1440" i="0" dirty="0" smtClean="0">
              <a:solidFill>
                <a:schemeClr val="tx1"/>
              </a:solidFill>
            </a:endParaRPr>
          </a:p>
          <a:p>
            <a:r>
              <a:rPr kumimoji="1" lang="en-US" altLang="zh-CN" sz="1440" i="0" dirty="0" smtClean="0">
                <a:solidFill>
                  <a:schemeClr val="bg1">
                    <a:lumMod val="65000"/>
                  </a:schemeClr>
                </a:solidFill>
              </a:rPr>
              <a:t>…..</a:t>
            </a:r>
            <a:endParaRPr kumimoji="1" lang="zh-CN" altLang="en-US" sz="1440" i="0" dirty="0">
              <a:solidFill>
                <a:schemeClr val="bg1">
                  <a:lumMod val="65000"/>
                </a:schemeClr>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ppt_x</p:attrName>
                                        </p:attrNameLst>
                                      </p:cBhvr>
                                      <p:tavLst>
                                        <p:tav tm="0">
                                          <p:val>
                                            <p:strVal val="#ppt_x-#ppt_w*1.125000"/>
                                          </p:val>
                                        </p:tav>
                                        <p:tav tm="100000">
                                          <p:val>
                                            <p:strVal val="#ppt_x"/>
                                          </p:val>
                                        </p:tav>
                                      </p:tavLst>
                                    </p:anim>
                                    <p:animEffect transition="in" filter="wipe(right)">
                                      <p:cBhvr>
                                        <p:cTn id="8" dur="500"/>
                                        <p:tgtEl>
                                          <p:spTgt spid="8"/>
                                        </p:tgtEl>
                                      </p:cBhvr>
                                    </p:animEffect>
                                  </p:childTnLst>
                                </p:cTn>
                              </p:par>
                              <p:par>
                                <p:cTn id="9" presetID="12" presetClass="entr" presetSubtype="8"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p:tgtEl>
                                          <p:spTgt spid="11"/>
                                        </p:tgtEl>
                                        <p:attrNameLst>
                                          <p:attrName>ppt_x</p:attrName>
                                        </p:attrNameLst>
                                      </p:cBhvr>
                                      <p:tavLst>
                                        <p:tav tm="0">
                                          <p:val>
                                            <p:strVal val="#ppt_x-#ppt_w*1.125000"/>
                                          </p:val>
                                        </p:tav>
                                        <p:tav tm="100000">
                                          <p:val>
                                            <p:strVal val="#ppt_x"/>
                                          </p:val>
                                        </p:tav>
                                      </p:tavLst>
                                    </p:anim>
                                    <p:animEffect transition="in" filter="wipe(right)">
                                      <p:cBhvr>
                                        <p:cTn id="12" dur="500"/>
                                        <p:tgtEl>
                                          <p:spTgt spid="11"/>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p:tgtEl>
                                          <p:spTgt spid="12"/>
                                        </p:tgtEl>
                                        <p:attrNameLst>
                                          <p:attrName>ppt_x</p:attrName>
                                        </p:attrNameLst>
                                      </p:cBhvr>
                                      <p:tavLst>
                                        <p:tav tm="0">
                                          <p:val>
                                            <p:strVal val="#ppt_x-#ppt_w*1.125000"/>
                                          </p:val>
                                        </p:tav>
                                        <p:tav tm="100000">
                                          <p:val>
                                            <p:strVal val="#ppt_x"/>
                                          </p:val>
                                        </p:tav>
                                      </p:tavLst>
                                    </p:anim>
                                    <p:animEffect transition="in" filter="wipe(right)">
                                      <p:cBhvr>
                                        <p:cTn id="16" dur="500"/>
                                        <p:tgtEl>
                                          <p:spTgt spid="12"/>
                                        </p:tgtEl>
                                      </p:cBhvr>
                                    </p:animEffect>
                                  </p:childTnLst>
                                </p:cTn>
                              </p:par>
                              <p:par>
                                <p:cTn id="17" presetID="1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p:tgtEl>
                                          <p:spTgt spid="15"/>
                                        </p:tgtEl>
                                        <p:attrNameLst>
                                          <p:attrName>ppt_x</p:attrName>
                                        </p:attrNameLst>
                                      </p:cBhvr>
                                      <p:tavLst>
                                        <p:tav tm="0">
                                          <p:val>
                                            <p:strVal val="#ppt_x-#ppt_w*1.125000"/>
                                          </p:val>
                                        </p:tav>
                                        <p:tav tm="100000">
                                          <p:val>
                                            <p:strVal val="#ppt_x"/>
                                          </p:val>
                                        </p:tav>
                                      </p:tavLst>
                                    </p:anim>
                                    <p:animEffect transition="in" filter="wipe(right)">
                                      <p:cBhvr>
                                        <p:cTn id="20" dur="500"/>
                                        <p:tgtEl>
                                          <p:spTgt spid="15"/>
                                        </p:tgtEl>
                                      </p:cBhvr>
                                    </p:animEffect>
                                  </p:childTnLst>
                                </p:cTn>
                              </p:par>
                            </p:childTnLst>
                          </p:cTn>
                        </p:par>
                        <p:par>
                          <p:cTn id="21" fill="hold">
                            <p:stCondLst>
                              <p:cond delay="500"/>
                            </p:stCondLst>
                            <p:childTnLst>
                              <p:par>
                                <p:cTn id="22" presetID="12" presetClass="entr" presetSubtype="8"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right)">
                                      <p:cBhvr>
                                        <p:cTn id="25" dur="500"/>
                                        <p:tgtEl>
                                          <p:spTgt spid="19"/>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 calcmode="lin" valueType="num">
                                      <p:cBhvr additive="base">
                                        <p:cTn id="28" dur="500"/>
                                        <p:tgtEl>
                                          <p:spTgt spid="16"/>
                                        </p:tgtEl>
                                        <p:attrNameLst>
                                          <p:attrName>ppt_x</p:attrName>
                                        </p:attrNameLst>
                                      </p:cBhvr>
                                      <p:tavLst>
                                        <p:tav tm="0">
                                          <p:val>
                                            <p:strVal val="#ppt_x-#ppt_w*1.125000"/>
                                          </p:val>
                                        </p:tav>
                                        <p:tav tm="100000">
                                          <p:val>
                                            <p:strVal val="#ppt_x"/>
                                          </p:val>
                                        </p:tav>
                                      </p:tavLst>
                                    </p:anim>
                                    <p:animEffect transition="in" filter="wipe(righ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2"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p:tgtEl>
                                          <p:spTgt spid="10"/>
                                        </p:tgtEl>
                                        <p:attrNameLst>
                                          <p:attrName>ppt_x</p:attrName>
                                        </p:attrNameLst>
                                      </p:cBhvr>
                                      <p:tavLst>
                                        <p:tav tm="0">
                                          <p:val>
                                            <p:strVal val="#ppt_x+#ppt_w*1.125000"/>
                                          </p:val>
                                        </p:tav>
                                        <p:tav tm="100000">
                                          <p:val>
                                            <p:strVal val="#ppt_x"/>
                                          </p:val>
                                        </p:tav>
                                      </p:tavLst>
                                    </p:anim>
                                    <p:animEffect transition="in" filter="wipe(left)">
                                      <p:cBhvr>
                                        <p:cTn id="35" dur="500"/>
                                        <p:tgtEl>
                                          <p:spTgt spid="10"/>
                                        </p:tgtEl>
                                      </p:cBhvr>
                                    </p:animEffect>
                                  </p:childTnLst>
                                </p:cTn>
                              </p:par>
                              <p:par>
                                <p:cTn id="36" presetID="12" presetClass="entr" presetSubtype="2" fill="hold" nodeType="withEffect">
                                  <p:stCondLst>
                                    <p:cond delay="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p:tgtEl>
                                          <p:spTgt spid="13"/>
                                        </p:tgtEl>
                                        <p:attrNameLst>
                                          <p:attrName>ppt_x</p:attrName>
                                        </p:attrNameLst>
                                      </p:cBhvr>
                                      <p:tavLst>
                                        <p:tav tm="0">
                                          <p:val>
                                            <p:strVal val="#ppt_x+#ppt_w*1.125000"/>
                                          </p:val>
                                        </p:tav>
                                        <p:tav tm="100000">
                                          <p:val>
                                            <p:strVal val="#ppt_x"/>
                                          </p:val>
                                        </p:tav>
                                      </p:tavLst>
                                    </p:anim>
                                    <p:animEffect transition="in" filter="wipe(left)">
                                      <p:cBhvr>
                                        <p:cTn id="39" dur="500"/>
                                        <p:tgtEl>
                                          <p:spTgt spid="13"/>
                                        </p:tgtEl>
                                      </p:cBhvr>
                                    </p:animEffect>
                                  </p:childTnLst>
                                </p:cTn>
                              </p:par>
                              <p:par>
                                <p:cTn id="40" presetID="12" presetClass="entr" presetSubtype="2"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additive="base">
                                        <p:cTn id="42" dur="500"/>
                                        <p:tgtEl>
                                          <p:spTgt spid="14"/>
                                        </p:tgtEl>
                                        <p:attrNameLst>
                                          <p:attrName>ppt_x</p:attrName>
                                        </p:attrNameLst>
                                      </p:cBhvr>
                                      <p:tavLst>
                                        <p:tav tm="0">
                                          <p:val>
                                            <p:strVal val="#ppt_x+#ppt_w*1.125000"/>
                                          </p:val>
                                        </p:tav>
                                        <p:tav tm="100000">
                                          <p:val>
                                            <p:strVal val="#ppt_x"/>
                                          </p:val>
                                        </p:tav>
                                      </p:tavLst>
                                    </p:anim>
                                    <p:animEffect transition="in" filter="wipe(left)">
                                      <p:cBhvr>
                                        <p:cTn id="43" dur="500"/>
                                        <p:tgtEl>
                                          <p:spTgt spid="14"/>
                                        </p:tgtEl>
                                      </p:cBhvr>
                                    </p:animEffect>
                                  </p:childTnLst>
                                </p:cTn>
                              </p:par>
                              <p:par>
                                <p:cTn id="44" presetID="12" presetClass="entr" presetSubtype="2" fill="hold"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p:tgtEl>
                                          <p:spTgt spid="17"/>
                                        </p:tgtEl>
                                        <p:attrNameLst>
                                          <p:attrName>ppt_x</p:attrName>
                                        </p:attrNameLst>
                                      </p:cBhvr>
                                      <p:tavLst>
                                        <p:tav tm="0">
                                          <p:val>
                                            <p:strVal val="#ppt_x+#ppt_w*1.125000"/>
                                          </p:val>
                                        </p:tav>
                                        <p:tav tm="100000">
                                          <p:val>
                                            <p:strVal val="#ppt_x"/>
                                          </p:val>
                                        </p:tav>
                                      </p:tavLst>
                                    </p:anim>
                                    <p:animEffect transition="in" filter="wipe(left)">
                                      <p:cBhvr>
                                        <p:cTn id="47" dur="500"/>
                                        <p:tgtEl>
                                          <p:spTgt spid="17"/>
                                        </p:tgtEl>
                                      </p:cBhvr>
                                    </p:animEffect>
                                  </p:childTnLst>
                                </p:cTn>
                              </p:par>
                              <p:par>
                                <p:cTn id="48" presetID="12" presetClass="entr" presetSubtype="2" fill="hold" grpId="0" nodeType="withEffect">
                                  <p:stCondLst>
                                    <p:cond delay="0"/>
                                  </p:stCondLst>
                                  <p:childTnLst>
                                    <p:set>
                                      <p:cBhvr>
                                        <p:cTn id="49" dur="1" fill="hold">
                                          <p:stCondLst>
                                            <p:cond delay="0"/>
                                          </p:stCondLst>
                                        </p:cTn>
                                        <p:tgtEl>
                                          <p:spTgt spid="18"/>
                                        </p:tgtEl>
                                        <p:attrNameLst>
                                          <p:attrName>style.visibility</p:attrName>
                                        </p:attrNameLst>
                                      </p:cBhvr>
                                      <p:to>
                                        <p:strVal val="visible"/>
                                      </p:to>
                                    </p:set>
                                    <p:anim calcmode="lin" valueType="num">
                                      <p:cBhvr additive="base">
                                        <p:cTn id="50" dur="500"/>
                                        <p:tgtEl>
                                          <p:spTgt spid="18"/>
                                        </p:tgtEl>
                                        <p:attrNameLst>
                                          <p:attrName>ppt_x</p:attrName>
                                        </p:attrNameLst>
                                      </p:cBhvr>
                                      <p:tavLst>
                                        <p:tav tm="0">
                                          <p:val>
                                            <p:strVal val="#ppt_x+#ppt_w*1.125000"/>
                                          </p:val>
                                        </p:tav>
                                        <p:tav tm="100000">
                                          <p:val>
                                            <p:strVal val="#ppt_x"/>
                                          </p:val>
                                        </p:tav>
                                      </p:tavLst>
                                    </p:anim>
                                    <p:animEffect transition="in" filter="wipe(left)">
                                      <p:cBhvr>
                                        <p:cTn id="51" dur="500"/>
                                        <p:tgtEl>
                                          <p:spTgt spid="18"/>
                                        </p:tgtEl>
                                      </p:cBhvr>
                                    </p:animEffect>
                                  </p:childTnLst>
                                </p:cTn>
                              </p:par>
                            </p:childTnLst>
                          </p:cTn>
                        </p:par>
                        <p:par>
                          <p:cTn id="52" fill="hold">
                            <p:stCondLst>
                              <p:cond delay="500"/>
                            </p:stCondLst>
                            <p:childTnLst>
                              <p:par>
                                <p:cTn id="53" presetID="12" presetClass="entr" presetSubtype="2" fill="hold" grpId="0" nodeType="afterEffect">
                                  <p:stCondLst>
                                    <p:cond delay="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p:tgtEl>
                                          <p:spTgt spid="20"/>
                                        </p:tgtEl>
                                        <p:attrNameLst>
                                          <p:attrName>ppt_x</p:attrName>
                                        </p:attrNameLst>
                                      </p:cBhvr>
                                      <p:tavLst>
                                        <p:tav tm="0">
                                          <p:val>
                                            <p:strVal val="#ppt_x+#ppt_w*1.125000"/>
                                          </p:val>
                                        </p:tav>
                                        <p:tav tm="100000">
                                          <p:val>
                                            <p:strVal val="#ppt_x"/>
                                          </p:val>
                                        </p:tav>
                                      </p:tavLst>
                                    </p:anim>
                                    <p:animEffect transition="in" filter="wipe(left)">
                                      <p:cBhvr>
                                        <p:cTn id="5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10" grpId="0" bldLvl="0" animBg="1"/>
      <p:bldP spid="12" grpId="0"/>
      <p:bldP spid="14" grpId="0"/>
      <p:bldP spid="16" grpId="0"/>
      <p:bldP spid="18" grpId="0"/>
      <p:bldP spid="19" grpId="0"/>
      <p:bldP spid="2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1484630"/>
            <a:ext cx="7886700" cy="4005580"/>
          </a:xfrm>
        </p:spPr>
        <p:txBody>
          <a:bodyPr/>
          <a:lstStyle/>
          <a:p>
            <a:pPr>
              <a:buFont typeface="Wingdings" panose="05000000000000000000" charset="0"/>
              <a:buChar char="Ø"/>
            </a:pPr>
            <a:r>
              <a:rPr lang="zh-CN" altLang="en-US" dirty="0" smtClean="0"/>
              <a:t>选择一款软件</a:t>
            </a:r>
            <a:r>
              <a:rPr lang="en-US" altLang="zh-CN" dirty="0" smtClean="0"/>
              <a:t>(</a:t>
            </a:r>
            <a:r>
              <a:rPr lang="zh-CN" altLang="en-US" dirty="0" smtClean="0"/>
              <a:t>如微信</a:t>
            </a:r>
            <a:r>
              <a:rPr lang="en-US" altLang="zh-CN" dirty="0" smtClean="0"/>
              <a:t>)</a:t>
            </a:r>
            <a:r>
              <a:rPr lang="zh-CN" altLang="en-US" dirty="0" smtClean="0"/>
              <a:t>，应用外部质量模型和内部质量模型进行分析</a:t>
            </a:r>
            <a:endParaRPr lang="en-US" altLang="zh-CN" dirty="0" smtClean="0"/>
          </a:p>
          <a:p>
            <a:endParaRPr lang="zh-CN" altLang="en-US" dirty="0"/>
          </a:p>
        </p:txBody>
      </p:sp>
      <p:sp>
        <p:nvSpPr>
          <p:cNvPr id="3" name="标题 2"/>
          <p:cNvSpPr>
            <a:spLocks noGrp="1"/>
          </p:cNvSpPr>
          <p:nvPr>
            <p:ph type="title"/>
          </p:nvPr>
        </p:nvSpPr>
        <p:spPr/>
        <p:txBody>
          <a:bodyPr/>
          <a:lstStyle/>
          <a:p>
            <a:r>
              <a:rPr lang="zh-CN" altLang="en-US" dirty="0" smtClean="0"/>
              <a:t>课后练习</a:t>
            </a:r>
            <a:r>
              <a:rPr lang="en-US" altLang="zh-CN" dirty="0" smtClean="0"/>
              <a:t>1</a:t>
            </a:r>
            <a:endParaRPr lang="en-US" altLang="zh-CN" dirty="0" smtClean="0"/>
          </a:p>
        </p:txBody>
      </p:sp>
      <p:pic>
        <p:nvPicPr>
          <p:cNvPr id="1025" name="Picture 1" descr="C:\Users\Administrator\AppData\Roaming\Tencent\Users\184036895\QQ\WinTemp\RichOle\6{ZSOZ1K72[EX9(CWB]OJM8.png"/>
          <p:cNvPicPr>
            <a:picLocks noChangeAspect="1" noChangeArrowheads="1"/>
          </p:cNvPicPr>
          <p:nvPr/>
        </p:nvPicPr>
        <p:blipFill>
          <a:blip r:embed="rId1"/>
          <a:srcRect/>
          <a:stretch>
            <a:fillRect/>
          </a:stretch>
        </p:blipFill>
        <p:spPr bwMode="auto">
          <a:xfrm>
            <a:off x="1547495" y="2636203"/>
            <a:ext cx="6743700" cy="3641408"/>
          </a:xfrm>
          <a:prstGeom prst="rect">
            <a:avLst/>
          </a:prstGeom>
          <a:noFill/>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109855" indent="0">
              <a:buNone/>
            </a:pPr>
            <a:r>
              <a:rPr lang="zh-CN" altLang="en-US" dirty="0" smtClean="0"/>
              <a:t>软件测试是软件质量保证的重要手段</a:t>
            </a:r>
            <a:endParaRPr lang="zh-CN" altLang="en-US" dirty="0"/>
          </a:p>
        </p:txBody>
      </p:sp>
      <p:sp>
        <p:nvSpPr>
          <p:cNvPr id="3" name="标题 2"/>
          <p:cNvSpPr>
            <a:spLocks noGrp="1"/>
          </p:cNvSpPr>
          <p:nvPr>
            <p:ph type="title"/>
          </p:nvPr>
        </p:nvSpPr>
        <p:spPr/>
        <p:txBody>
          <a:bodyPr/>
          <a:lstStyle/>
          <a:p>
            <a:r>
              <a:rPr lang="zh-CN" altLang="en-US" dirty="0" smtClean="0"/>
              <a:t>问题：测试能保证软件质量吗？</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heel(4)">
                                      <p:cBhvr>
                                        <p:cTn id="7" dur="20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normAutofit lnSpcReduction="20000"/>
          </a:bodyPr>
          <a:p>
            <a:r>
              <a:rPr lang="zh-CN" altLang="en-US"/>
              <a:t>春秋战国时期，魏文王求教扁鹊：</a:t>
            </a:r>
            <a:r>
              <a:rPr lang="en-US" altLang="zh-CN"/>
              <a:t>“</a:t>
            </a:r>
            <a:r>
              <a:rPr lang="zh-CN" altLang="en-US"/>
              <a:t>你们家兄弟三人，都精于医术，谁是医术最好的呢？</a:t>
            </a:r>
            <a:r>
              <a:rPr lang="en-US" altLang="zh-CN"/>
              <a:t>”</a:t>
            </a:r>
            <a:endParaRPr lang="en-US" altLang="zh-CN"/>
          </a:p>
          <a:p>
            <a:r>
              <a:rPr lang="zh-CN" altLang="en-US"/>
              <a:t>扁鹊答：</a:t>
            </a:r>
            <a:r>
              <a:rPr lang="en-US" altLang="zh-CN"/>
              <a:t>“</a:t>
            </a:r>
            <a:r>
              <a:rPr lang="zh-CN" altLang="en-US"/>
              <a:t>长兄最好，中兄次之</a:t>
            </a:r>
            <a:r>
              <a:rPr lang="zh-CN" altLang="en-US"/>
              <a:t>，我最差</a:t>
            </a:r>
            <a:r>
              <a:rPr lang="en-US" altLang="zh-CN"/>
              <a:t>”</a:t>
            </a:r>
            <a:endParaRPr lang="en-US" altLang="zh-CN"/>
          </a:p>
          <a:p>
            <a:r>
              <a:rPr lang="zh-CN" altLang="en-US"/>
              <a:t>文王又问：</a:t>
            </a:r>
            <a:r>
              <a:rPr lang="en-US" altLang="zh-CN"/>
              <a:t>“</a:t>
            </a:r>
            <a:r>
              <a:rPr lang="zh-CN" altLang="en-US"/>
              <a:t>那为什么你最出名呢？</a:t>
            </a:r>
            <a:r>
              <a:rPr lang="en-US" altLang="zh-CN"/>
              <a:t>”</a:t>
            </a:r>
            <a:endParaRPr lang="en-US" altLang="zh-CN"/>
          </a:p>
          <a:p>
            <a:r>
              <a:rPr lang="zh-CN" altLang="en-US"/>
              <a:t>扁鹊答：</a:t>
            </a:r>
            <a:r>
              <a:rPr lang="en-US" altLang="zh-CN"/>
              <a:t>“</a:t>
            </a:r>
            <a:r>
              <a:rPr lang="en-US" altLang="zh-CN"/>
              <a:t>长兄治病，是治病于病情发作之前，由于一般人不知道他事先能铲除病因，所以他的名气无法传出去；中兄治病，是治病于病情初起时，一般人以为他只能治轻微的小病，所以他的名气只及本乡里；而我是治病于病情严重之时，一般人都看到我在经脉上穿针管放血，在皮肤上敷药等大手术，所以以为我的医术高明，名气因此响遍全国。”</a:t>
            </a:r>
            <a:endParaRPr lang="en-US" altLang="zh-CN"/>
          </a:p>
        </p:txBody>
      </p:sp>
      <p:sp>
        <p:nvSpPr>
          <p:cNvPr id="3" name="标题 2"/>
          <p:cNvSpPr>
            <a:spLocks noGrp="1"/>
          </p:cNvSpPr>
          <p:nvPr>
            <p:ph type="title"/>
          </p:nvPr>
        </p:nvSpPr>
        <p:spPr/>
        <p:txBody>
          <a:bodyPr/>
          <a:p>
            <a:r>
              <a:rPr lang="en-US" altLang="zh-CN"/>
              <a:t>“</a:t>
            </a:r>
            <a:r>
              <a:rPr lang="zh-CN" altLang="en-US"/>
              <a:t>扁鹊三兄弟</a:t>
            </a:r>
            <a:r>
              <a:rPr lang="en-US" altLang="zh-CN"/>
              <a:t>”</a:t>
            </a:r>
            <a:r>
              <a:rPr lang="zh-CN" altLang="en-US"/>
              <a:t>的故事</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2146" name="Rectangle 2"/>
          <p:cNvSpPr>
            <a:spLocks noGrp="1" noChangeArrowheads="1"/>
          </p:cNvSpPr>
          <p:nvPr>
            <p:ph type="title"/>
          </p:nvPr>
        </p:nvSpPr>
        <p:spPr>
          <a:xfrm>
            <a:off x="1720484" y="1031134"/>
            <a:ext cx="5501492" cy="648072"/>
          </a:xfrm>
        </p:spPr>
        <p:txBody>
          <a:bodyPr/>
          <a:lstStyle/>
          <a:p>
            <a:pPr algn="ctr"/>
            <a:r>
              <a:rPr lang="zh-CN" altLang="en-US" sz="3240" b="1" dirty="0">
                <a:solidFill>
                  <a:schemeClr val="tx1"/>
                </a:solidFill>
                <a:ea typeface="宋体" panose="02010600030101010101" pitchFamily="2" charset="-122"/>
              </a:rPr>
              <a:t>软件测试</a:t>
            </a:r>
            <a:r>
              <a:rPr lang="zh-CN" altLang="en-US" sz="3240" b="1" dirty="0" smtClean="0">
                <a:solidFill>
                  <a:schemeClr val="tx1"/>
                </a:solidFill>
                <a:ea typeface="宋体" panose="02010600030101010101" pitchFamily="2" charset="-122"/>
              </a:rPr>
              <a:t>的价值</a:t>
            </a:r>
            <a:endParaRPr lang="zh-CN" altLang="en-US" sz="3240" b="1" dirty="0" smtClean="0">
              <a:solidFill>
                <a:schemeClr val="tx1"/>
              </a:solidFill>
              <a:ea typeface="宋体" panose="02010600030101010101" pitchFamily="2" charset="-122"/>
            </a:endParaRPr>
          </a:p>
        </p:txBody>
      </p:sp>
      <p:sp>
        <p:nvSpPr>
          <p:cNvPr id="5" name="矩形 4"/>
          <p:cNvSpPr/>
          <p:nvPr/>
        </p:nvSpPr>
        <p:spPr>
          <a:xfrm>
            <a:off x="1266832" y="1938435"/>
            <a:ext cx="6804756" cy="2782570"/>
          </a:xfrm>
          <a:prstGeom prst="rect">
            <a:avLst/>
          </a:prstGeom>
        </p:spPr>
        <p:txBody>
          <a:bodyPr wrap="square">
            <a:spAutoFit/>
          </a:bodyPr>
          <a:lstStyle/>
          <a:p>
            <a:pPr lvl="1" indent="-457200" eaLnBrk="0" hangingPunct="0">
              <a:lnSpc>
                <a:spcPct val="130000"/>
              </a:lnSpc>
              <a:spcBef>
                <a:spcPts val="265"/>
              </a:spcBef>
              <a:buClr>
                <a:srgbClr val="91AC4E"/>
              </a:buClr>
              <a:buSzPct val="80000"/>
              <a:buFont typeface="Wingdings" panose="05000000000000000000" pitchFamily="2" charset="2"/>
              <a:buAutoNum type="circleNumWdBlackPlain"/>
              <a:tabLst>
                <a:tab pos="228600" algn="l"/>
              </a:tabLst>
              <a:defRPr/>
            </a:pPr>
            <a:r>
              <a:rPr lang="zh-CN" altLang="en-US" sz="2160" i="0" dirty="0" smtClean="0">
                <a:solidFill>
                  <a:schemeClr val="tx1"/>
                </a:solidFill>
              </a:rPr>
              <a:t>发现问题</a:t>
            </a:r>
            <a:r>
              <a:rPr lang="zh-CN" altLang="en-US" sz="2160" i="0" dirty="0">
                <a:solidFill>
                  <a:schemeClr val="tx1"/>
                </a:solidFill>
              </a:rPr>
              <a:t>，督促问题解决，</a:t>
            </a:r>
            <a:r>
              <a:rPr lang="zh-CN" altLang="en-US" sz="2160" i="0" u="sng" dirty="0">
                <a:solidFill>
                  <a:srgbClr val="00B0F0"/>
                </a:solidFill>
              </a:rPr>
              <a:t>提高产品质量</a:t>
            </a:r>
            <a:endParaRPr lang="en-US" altLang="zh-CN" sz="2160" i="0" u="sng" dirty="0">
              <a:solidFill>
                <a:srgbClr val="00B0F0"/>
              </a:solidFill>
            </a:endParaRPr>
          </a:p>
          <a:p>
            <a:pPr lvl="1" indent="-457200" eaLnBrk="0" hangingPunct="0">
              <a:lnSpc>
                <a:spcPct val="130000"/>
              </a:lnSpc>
              <a:spcBef>
                <a:spcPts val="265"/>
              </a:spcBef>
              <a:buClr>
                <a:srgbClr val="91AC4E"/>
              </a:buClr>
              <a:buSzPct val="80000"/>
              <a:buFont typeface="Wingdings" panose="05000000000000000000" pitchFamily="2" charset="2"/>
              <a:buAutoNum type="circleNumWdBlackPlain"/>
              <a:tabLst>
                <a:tab pos="228600" algn="l"/>
              </a:tabLst>
              <a:defRPr/>
            </a:pPr>
            <a:r>
              <a:rPr lang="zh-CN" altLang="en-US" sz="2160" i="0" dirty="0">
                <a:solidFill>
                  <a:schemeClr val="tx1"/>
                </a:solidFill>
              </a:rPr>
              <a:t>持续提供质量反馈、及时揭示质量风险，</a:t>
            </a:r>
            <a:r>
              <a:rPr lang="zh-CN" altLang="en-US" sz="2160" i="0" dirty="0">
                <a:solidFill>
                  <a:srgbClr val="FFC000"/>
                </a:solidFill>
              </a:rPr>
              <a:t>有助于控制项目风险，提高构</a:t>
            </a:r>
            <a:r>
              <a:rPr lang="zh-CN" altLang="en-US" sz="2160" i="0" dirty="0" smtClean="0">
                <a:solidFill>
                  <a:srgbClr val="FFC000"/>
                </a:solidFill>
              </a:rPr>
              <a:t>建的质量</a:t>
            </a:r>
            <a:endParaRPr lang="en-US" altLang="zh-CN" sz="2160" i="0" dirty="0" smtClean="0">
              <a:solidFill>
                <a:srgbClr val="FFC000"/>
              </a:solidFill>
            </a:endParaRPr>
          </a:p>
          <a:p>
            <a:pPr lvl="1" indent="-457200" eaLnBrk="0" hangingPunct="0">
              <a:lnSpc>
                <a:spcPct val="130000"/>
              </a:lnSpc>
              <a:spcBef>
                <a:spcPts val="265"/>
              </a:spcBef>
              <a:buClr>
                <a:srgbClr val="91AC4E"/>
              </a:buClr>
              <a:buSzPct val="80000"/>
              <a:buFont typeface="Wingdings" panose="05000000000000000000" pitchFamily="2" charset="2"/>
              <a:buAutoNum type="circleNumWdBlackPlain"/>
              <a:tabLst>
                <a:tab pos="228600" algn="l"/>
              </a:tabLst>
              <a:defRPr/>
            </a:pPr>
            <a:r>
              <a:rPr lang="zh-CN" altLang="en-US" sz="2160" i="0" dirty="0">
                <a:solidFill>
                  <a:schemeClr val="tx1"/>
                </a:solidFill>
              </a:rPr>
              <a:t>全面评估产品质量，</a:t>
            </a:r>
            <a:r>
              <a:rPr lang="zh-CN" altLang="en-US" sz="2160" i="0" u="sng" dirty="0">
                <a:solidFill>
                  <a:srgbClr val="00B0F0"/>
                </a:solidFill>
              </a:rPr>
              <a:t>提供有关产品质量的全面、客观的信</a:t>
            </a:r>
            <a:r>
              <a:rPr lang="zh-CN" altLang="en-US" sz="2160" i="0" u="sng" dirty="0" smtClean="0">
                <a:solidFill>
                  <a:srgbClr val="00B0F0"/>
                </a:solidFill>
              </a:rPr>
              <a:t>息</a:t>
            </a:r>
            <a:endParaRPr lang="en-US" altLang="zh-CN" sz="2160" i="0" dirty="0">
              <a:solidFill>
                <a:srgbClr val="00B0F0"/>
              </a:solidFill>
            </a:endParaRPr>
          </a:p>
          <a:p>
            <a:pPr lvl="1" indent="-457200" eaLnBrk="0" hangingPunct="0">
              <a:lnSpc>
                <a:spcPct val="130000"/>
              </a:lnSpc>
              <a:spcBef>
                <a:spcPts val="265"/>
              </a:spcBef>
              <a:buClr>
                <a:srgbClr val="91AC4E"/>
              </a:buClr>
              <a:buSzPct val="80000"/>
              <a:buFont typeface="Wingdings" panose="05000000000000000000" pitchFamily="2" charset="2"/>
              <a:buAutoNum type="circleNumWdBlackPlain"/>
              <a:tabLst>
                <a:tab pos="228600" algn="l"/>
              </a:tabLst>
              <a:defRPr/>
            </a:pPr>
            <a:r>
              <a:rPr lang="zh-CN" altLang="en-US" sz="2160" i="0" dirty="0">
                <a:solidFill>
                  <a:schemeClr val="tx1"/>
                </a:solidFill>
              </a:rPr>
              <a:t>通过缺陷分析，获得缺陷模式，</a:t>
            </a:r>
            <a:r>
              <a:rPr lang="zh-CN" altLang="en-US" sz="2160" i="0" dirty="0">
                <a:solidFill>
                  <a:srgbClr val="FFC000"/>
                </a:solidFill>
              </a:rPr>
              <a:t>有助于缺陷预防</a:t>
            </a:r>
            <a:endParaRPr lang="en-US" altLang="zh-CN" sz="2160" i="0" dirty="0">
              <a:solidFill>
                <a:srgbClr val="FFC000"/>
              </a:solidFill>
            </a:endParaRPr>
          </a:p>
        </p:txBody>
      </p:sp>
      <p:sp>
        <p:nvSpPr>
          <p:cNvPr id="2" name="文本框 1"/>
          <p:cNvSpPr txBox="1"/>
          <p:nvPr/>
        </p:nvSpPr>
        <p:spPr>
          <a:xfrm>
            <a:off x="2562977" y="5178797"/>
            <a:ext cx="4018046" cy="423545"/>
          </a:xfrm>
          <a:prstGeom prst="rect">
            <a:avLst/>
          </a:prstGeom>
          <a:noFill/>
        </p:spPr>
        <p:txBody>
          <a:bodyPr wrap="square" rtlCol="0">
            <a:spAutoFit/>
          </a:bodyPr>
          <a:lstStyle/>
          <a:p>
            <a:pPr algn="ctr"/>
            <a:r>
              <a:rPr kumimoji="1" lang="zh-CN" altLang="en-US" sz="2160" i="0" dirty="0" smtClean="0">
                <a:solidFill>
                  <a:srgbClr val="00B050"/>
                </a:solidFill>
              </a:rPr>
              <a:t>质量控制 </a:t>
            </a:r>
            <a:r>
              <a:rPr kumimoji="1" lang="zh-CN" altLang="en-US" sz="2160" i="0" dirty="0" smtClean="0">
                <a:solidFill>
                  <a:srgbClr val="00B050"/>
                </a:solidFill>
                <a:sym typeface="Wingdings" panose="05000000000000000000"/>
              </a:rPr>
              <a:t> 质量保证  </a:t>
            </a:r>
            <a:endParaRPr kumimoji="1" lang="zh-CN" altLang="en-US" sz="2160" i="0" dirty="0">
              <a:solidFill>
                <a:srgbClr val="00B050"/>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p:tgtEl>
                                          <p:spTgt spid="5">
                                            <p:txEl>
                                              <p:pRg st="0" end="0"/>
                                            </p:txEl>
                                          </p:spTgt>
                                        </p:tgtEl>
                                        <p:attrNameLst>
                                          <p:attrName>ppt_x</p:attrName>
                                        </p:attrNameLst>
                                      </p:cBhvr>
                                      <p:tavLst>
                                        <p:tav tm="0">
                                          <p:val>
                                            <p:strVal val="#ppt_x-#ppt_w*1.125000"/>
                                          </p:val>
                                        </p:tav>
                                        <p:tav tm="100000">
                                          <p:val>
                                            <p:strVal val="#ppt_x"/>
                                          </p:val>
                                        </p:tav>
                                      </p:tavLst>
                                    </p:anim>
                                    <p:animEffect transition="in" filter="wipe(right)">
                                      <p:cBhvr>
                                        <p:cTn id="8" dur="500"/>
                                        <p:tgtEl>
                                          <p:spTgt spid="5">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p:tgtEl>
                                          <p:spTgt spid="5">
                                            <p:txEl>
                                              <p:pRg st="1" end="1"/>
                                            </p:txEl>
                                          </p:spTgt>
                                        </p:tgtEl>
                                        <p:attrNameLst>
                                          <p:attrName>ppt_x</p:attrName>
                                        </p:attrNameLst>
                                      </p:cBhvr>
                                      <p:tavLst>
                                        <p:tav tm="0">
                                          <p:val>
                                            <p:strVal val="#ppt_x-#ppt_w*1.125000"/>
                                          </p:val>
                                        </p:tav>
                                        <p:tav tm="100000">
                                          <p:val>
                                            <p:strVal val="#ppt_x"/>
                                          </p:val>
                                        </p:tav>
                                      </p:tavLst>
                                    </p:anim>
                                    <p:animEffect transition="in" filter="wipe(right)">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p:tgtEl>
                                          <p:spTgt spid="5">
                                            <p:txEl>
                                              <p:pRg st="2" end="2"/>
                                            </p:txEl>
                                          </p:spTgt>
                                        </p:tgtEl>
                                        <p:attrNameLst>
                                          <p:attrName>ppt_x</p:attrName>
                                        </p:attrNameLst>
                                      </p:cBhvr>
                                      <p:tavLst>
                                        <p:tav tm="0">
                                          <p:val>
                                            <p:strVal val="#ppt_x-#ppt_w*1.125000"/>
                                          </p:val>
                                        </p:tav>
                                        <p:tav tm="100000">
                                          <p:val>
                                            <p:strVal val="#ppt_x"/>
                                          </p:val>
                                        </p:tav>
                                      </p:tavLst>
                                    </p:anim>
                                    <p:animEffect transition="in" filter="wipe(right)">
                                      <p:cBhvr>
                                        <p:cTn id="20" dur="500"/>
                                        <p:tgtEl>
                                          <p:spTgt spid="5">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p:tgtEl>
                                          <p:spTgt spid="5">
                                            <p:txEl>
                                              <p:pRg st="3" end="3"/>
                                            </p:txEl>
                                          </p:spTgt>
                                        </p:tgtEl>
                                        <p:attrNameLst>
                                          <p:attrName>ppt_x</p:attrName>
                                        </p:attrNameLst>
                                      </p:cBhvr>
                                      <p:tavLst>
                                        <p:tav tm="0">
                                          <p:val>
                                            <p:strVal val="#ppt_x-#ppt_w*1.125000"/>
                                          </p:val>
                                        </p:tav>
                                        <p:tav tm="100000">
                                          <p:val>
                                            <p:strVal val="#ppt_x"/>
                                          </p:val>
                                        </p:tav>
                                      </p:tavLst>
                                    </p:anim>
                                    <p:animEffect transition="in" filter="wipe(right)">
                                      <p:cBhvr>
                                        <p:cTn id="26" dur="500"/>
                                        <p:tgtEl>
                                          <p:spTgt spid="5">
                                            <p:txEl>
                                              <p:pRg st="3" end="3"/>
                                            </p:txEl>
                                          </p:spTgt>
                                        </p:tgtEl>
                                      </p:cBhvr>
                                    </p:animEffect>
                                  </p:childTnLst>
                                </p:cTn>
                              </p:par>
                            </p:childTnLst>
                          </p:cTn>
                        </p:par>
                        <p:par>
                          <p:cTn id="27" fill="hold">
                            <p:stCondLst>
                              <p:cond delay="500"/>
                            </p:stCondLst>
                            <p:childTnLst>
                              <p:par>
                                <p:cTn id="28" presetID="12" presetClass="entr" presetSubtype="4"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additive="base">
                                        <p:cTn id="30" dur="500"/>
                                        <p:tgtEl>
                                          <p:spTgt spid="2"/>
                                        </p:tgtEl>
                                        <p:attrNameLst>
                                          <p:attrName>ppt_y</p:attrName>
                                        </p:attrNameLst>
                                      </p:cBhvr>
                                      <p:tavLst>
                                        <p:tav tm="0">
                                          <p:val>
                                            <p:strVal val="#ppt_y+#ppt_h*1.125000"/>
                                          </p:val>
                                        </p:tav>
                                        <p:tav tm="100000">
                                          <p:val>
                                            <p:strVal val="#ppt_y"/>
                                          </p:val>
                                        </p:tav>
                                      </p:tavLst>
                                    </p:anim>
                                    <p:animEffect transition="in" filter="wipe(up)">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4" name="图片 3" descr="XVBS3TOK0K67X5V3DO)Y{DH"/>
          <p:cNvPicPr>
            <a:picLocks noChangeAspect="1"/>
          </p:cNvPicPr>
          <p:nvPr/>
        </p:nvPicPr>
        <p:blipFill>
          <a:blip r:embed="rId1"/>
          <a:stretch>
            <a:fillRect/>
          </a:stretch>
        </p:blipFill>
        <p:spPr>
          <a:xfrm>
            <a:off x="64770" y="624205"/>
            <a:ext cx="9057005" cy="606234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7" name="图片 6"/>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539115" y="1417955"/>
            <a:ext cx="3912870" cy="2569845"/>
          </a:xfrm>
          <a:prstGeom prst="rect">
            <a:avLst/>
          </a:prstGeom>
          <a:ln>
            <a:noFill/>
          </a:ln>
          <a:effectLst>
            <a:outerShdw blurRad="190500" algn="tl" rotWithShape="0">
              <a:srgbClr val="000000">
                <a:alpha val="70000"/>
              </a:srgbClr>
            </a:outerShdw>
          </a:effectLst>
        </p:spPr>
      </p:pic>
      <p:pic>
        <p:nvPicPr>
          <p:cNvPr id="4" name="内容占位符 3"/>
          <p:cNvPicPr>
            <a:picLocks noChangeAspect="1"/>
          </p:cNvPicPr>
          <p:nvPr>
            <p:ph idx="1"/>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610870" y="4437380"/>
            <a:ext cx="3713480" cy="20955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descr="See the source image"/>
          <p:cNvPicPr>
            <a:picLocks noChangeArrowheads="1"/>
          </p:cNvPicPr>
          <p:nvPr>
            <p:custDataLst>
              <p:tags r:id="rId5"/>
            </p:custDataLst>
          </p:nvPr>
        </p:nvPicPr>
        <p:blipFill rotWithShape="1">
          <a:blip r:embed="rId6">
            <a:extLst>
              <a:ext uri="{28A0092B-C50C-407E-A947-70E740481C1C}">
                <a14:useLocalDpi xmlns:a14="http://schemas.microsoft.com/office/drawing/2010/main" val="0"/>
              </a:ext>
            </a:extLst>
          </a:blip>
          <a:srcRect l="15322" t="-275" r="24359" b="29220"/>
          <a:stretch>
            <a:fillRect/>
          </a:stretch>
        </p:blipFill>
        <p:spPr bwMode="auto">
          <a:xfrm>
            <a:off x="5074920" y="4404995"/>
            <a:ext cx="3574415" cy="212788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1" name="图片 10"/>
          <p:cNvPicPr/>
          <p:nvPr>
            <p:custDataLst>
              <p:tags r:id="rId7"/>
            </p:custDataLst>
          </p:nvPr>
        </p:nvPicPr>
        <p:blipFill rotWithShape="1">
          <a:blip r:embed="rId8">
            <a:extLst>
              <a:ext uri="{28A0092B-C50C-407E-A947-70E740481C1C}">
                <a14:useLocalDpi xmlns:a14="http://schemas.microsoft.com/office/drawing/2010/main" val="0"/>
              </a:ext>
            </a:extLst>
          </a:blip>
          <a:srcRect l="1797" t="3086" r="7101" b="9217"/>
          <a:stretch>
            <a:fillRect/>
          </a:stretch>
        </p:blipFill>
        <p:spPr bwMode="auto">
          <a:xfrm>
            <a:off x="5004435" y="1417955"/>
            <a:ext cx="3768725" cy="2569845"/>
          </a:xfrm>
          <a:prstGeom prst="rect">
            <a:avLst/>
          </a:prstGeom>
          <a:ln>
            <a:noFill/>
          </a:ln>
          <a:effectLst>
            <a:outerShdw blurRad="190500" algn="tl" rotWithShape="0">
              <a:srgbClr val="000000">
                <a:alpha val="70000"/>
              </a:srgbClr>
            </a:outerShdw>
          </a:effectLst>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750" fill="hold"/>
                                        <p:tgtEl>
                                          <p:spTgt spid="4"/>
                                        </p:tgtEl>
                                        <p:attrNameLst>
                                          <p:attrName>ppt_x</p:attrName>
                                        </p:attrNameLst>
                                      </p:cBhvr>
                                      <p:tavLst>
                                        <p:tav tm="0">
                                          <p:val>
                                            <p:strVal val="#ppt_x"/>
                                          </p:val>
                                        </p:tav>
                                        <p:tav tm="100000">
                                          <p:val>
                                            <p:strVal val="#ppt_x"/>
                                          </p:val>
                                        </p:tav>
                                      </p:tavLst>
                                    </p:anim>
                                    <p:anim calcmode="lin" valueType="num">
                                      <p:cBhvr additive="base">
                                        <p:cTn id="14" dur="75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750" fill="hold"/>
                                        <p:tgtEl>
                                          <p:spTgt spid="11"/>
                                        </p:tgtEl>
                                        <p:attrNameLst>
                                          <p:attrName>ppt_x</p:attrName>
                                        </p:attrNameLst>
                                      </p:cBhvr>
                                      <p:tavLst>
                                        <p:tav tm="0">
                                          <p:val>
                                            <p:strVal val="#ppt_x"/>
                                          </p:val>
                                        </p:tav>
                                        <p:tav tm="100000">
                                          <p:val>
                                            <p:strVal val="#ppt_x"/>
                                          </p:val>
                                        </p:tav>
                                      </p:tavLst>
                                    </p:anim>
                                    <p:anim calcmode="lin" valueType="num">
                                      <p:cBhvr additive="base">
                                        <p:cTn id="27" dur="75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5" name="图片 4" descr="69PTTOT4FI`NS{GKSJMG50E"/>
          <p:cNvPicPr>
            <a:picLocks noChangeAspect="1"/>
          </p:cNvPicPr>
          <p:nvPr/>
        </p:nvPicPr>
        <p:blipFill>
          <a:blip r:embed="rId1"/>
          <a:stretch>
            <a:fillRect/>
          </a:stretch>
        </p:blipFill>
        <p:spPr>
          <a:xfrm>
            <a:off x="184785" y="525780"/>
            <a:ext cx="8773795" cy="580644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4" name="图片 3" descr="${`[(RIL{3PCP(O{HQD~CEB"/>
          <p:cNvPicPr>
            <a:picLocks noChangeAspect="1"/>
          </p:cNvPicPr>
          <p:nvPr/>
        </p:nvPicPr>
        <p:blipFill>
          <a:blip r:embed="rId1"/>
          <a:stretch>
            <a:fillRect/>
          </a:stretch>
        </p:blipFill>
        <p:spPr>
          <a:xfrm>
            <a:off x="141605" y="589915"/>
            <a:ext cx="8821420" cy="587311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4" name="图片 3" descr="_Q}K}QKB{~}WKN8I~@)LMBI"/>
          <p:cNvPicPr>
            <a:picLocks noChangeAspect="1"/>
          </p:cNvPicPr>
          <p:nvPr>
            <p:custDataLst>
              <p:tags r:id="rId1"/>
            </p:custDataLst>
          </p:nvPr>
        </p:nvPicPr>
        <p:blipFill>
          <a:blip r:embed="rId2"/>
          <a:stretch>
            <a:fillRect/>
          </a:stretch>
        </p:blipFill>
        <p:spPr>
          <a:xfrm>
            <a:off x="0" y="49530"/>
            <a:ext cx="9144000" cy="4979035"/>
          </a:xfrm>
          <a:prstGeom prst="rect">
            <a:avLst/>
          </a:prstGeom>
        </p:spPr>
      </p:pic>
      <p:pic>
        <p:nvPicPr>
          <p:cNvPr id="6" name="图片 5" descr="{5_SN}LQGBZQZK4KFP_$($N"/>
          <p:cNvPicPr>
            <a:picLocks noChangeAspect="1"/>
          </p:cNvPicPr>
          <p:nvPr/>
        </p:nvPicPr>
        <p:blipFill>
          <a:blip r:embed="rId3"/>
          <a:stretch>
            <a:fillRect/>
          </a:stretch>
        </p:blipFill>
        <p:spPr>
          <a:xfrm>
            <a:off x="0" y="5131435"/>
            <a:ext cx="9049385" cy="2255520"/>
          </a:xfrm>
          <a:prstGeom prst="rect">
            <a:avLst/>
          </a:prstGeom>
        </p:spPr>
      </p:pic>
      <p:sp>
        <p:nvSpPr>
          <p:cNvPr id="7" name="文本框 6"/>
          <p:cNvSpPr txBox="1"/>
          <p:nvPr/>
        </p:nvSpPr>
        <p:spPr>
          <a:xfrm>
            <a:off x="7109460" y="2182495"/>
            <a:ext cx="1033145" cy="368300"/>
          </a:xfrm>
          <a:prstGeom prst="rect">
            <a:avLst/>
          </a:prstGeom>
          <a:noFill/>
        </p:spPr>
        <p:txBody>
          <a:bodyPr wrap="square" rtlCol="0">
            <a:spAutoFit/>
          </a:bodyPr>
          <a:p>
            <a:r>
              <a:rPr lang="en-US" altLang="zh-CN">
                <a:solidFill>
                  <a:srgbClr val="FF0000"/>
                </a:solidFill>
              </a:rPr>
              <a:t>2021</a:t>
            </a:r>
            <a:r>
              <a:rPr lang="zh-CN" altLang="en-US">
                <a:solidFill>
                  <a:srgbClr val="FF0000"/>
                </a:solidFill>
              </a:rPr>
              <a:t>年</a:t>
            </a:r>
            <a:endParaRPr lang="zh-CN" altLang="en-US">
              <a:solidFill>
                <a:srgbClr val="FF0000"/>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4" name="图片 3" descr="$]WSLJS2HX`BFB]NE2T`L$P"/>
          <p:cNvPicPr>
            <a:picLocks noChangeAspect="1"/>
          </p:cNvPicPr>
          <p:nvPr/>
        </p:nvPicPr>
        <p:blipFill>
          <a:blip r:embed="rId1"/>
          <a:stretch>
            <a:fillRect/>
          </a:stretch>
        </p:blipFill>
        <p:spPr>
          <a:xfrm>
            <a:off x="-25400" y="274320"/>
            <a:ext cx="9171305" cy="65836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内容占位符 1"/>
          <p:cNvSpPr>
            <a:spLocks noGrp="1"/>
          </p:cNvSpPr>
          <p:nvPr>
            <p:ph idx="1"/>
          </p:nvPr>
        </p:nvSpPr>
        <p:spPr/>
        <p:txBody>
          <a:bodyPr/>
          <a:p>
            <a:endParaRPr lang="zh-CN" altLang="en-US"/>
          </a:p>
        </p:txBody>
      </p:sp>
      <p:sp>
        <p:nvSpPr>
          <p:cNvPr id="3" name="标题 2"/>
          <p:cNvSpPr>
            <a:spLocks noGrp="1"/>
          </p:cNvSpPr>
          <p:nvPr>
            <p:ph type="title"/>
          </p:nvPr>
        </p:nvSpPr>
        <p:spPr/>
        <p:txBody>
          <a:bodyPr/>
          <a:p>
            <a:endParaRPr lang="zh-CN" altLang="en-US"/>
          </a:p>
        </p:txBody>
      </p:sp>
      <p:pic>
        <p:nvPicPr>
          <p:cNvPr id="4" name="图片 3" descr="I1M$[VSOTM4F1T4}FLOH8@V"/>
          <p:cNvPicPr>
            <a:picLocks noChangeAspect="1"/>
          </p:cNvPicPr>
          <p:nvPr/>
        </p:nvPicPr>
        <p:blipFill>
          <a:blip r:embed="rId1"/>
          <a:stretch>
            <a:fillRect/>
          </a:stretch>
        </p:blipFill>
        <p:spPr>
          <a:xfrm>
            <a:off x="0" y="-635"/>
            <a:ext cx="9144000" cy="685863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标题 2"/>
          <p:cNvSpPr>
            <a:spLocks noGrp="1"/>
          </p:cNvSpPr>
          <p:nvPr>
            <p:ph type="title"/>
          </p:nvPr>
        </p:nvSpPr>
        <p:spPr/>
        <p:txBody>
          <a:bodyPr/>
          <a:p>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354330" y="274955"/>
            <a:ext cx="8332470" cy="6524625"/>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buFont typeface="Wingdings" panose="05000000000000000000" charset="0"/>
              <a:buChar char="Ø"/>
            </a:pPr>
            <a:r>
              <a:rPr lang="zh-CN" altLang="en-US" dirty="0" smtClean="0"/>
              <a:t>针对某一业务（考虑到应试者没有行业背景，给出了详尽的专业说明和例子），请根据需求设计几个用例。</a:t>
            </a:r>
            <a:endParaRPr lang="en-US" altLang="zh-CN" dirty="0" smtClean="0"/>
          </a:p>
          <a:p>
            <a:pPr>
              <a:buFont typeface="Wingdings" panose="05000000000000000000" charset="0"/>
              <a:buChar char="Ø"/>
            </a:pPr>
            <a:r>
              <a:rPr lang="zh-CN" altLang="en-US" dirty="0" smtClean="0"/>
              <a:t>说说你常用的测试方法。</a:t>
            </a:r>
            <a:endParaRPr lang="en-US" altLang="zh-CN" dirty="0" smtClean="0"/>
          </a:p>
          <a:p>
            <a:pPr>
              <a:buFont typeface="Wingdings" panose="05000000000000000000" charset="0"/>
              <a:buChar char="Ø"/>
            </a:pPr>
            <a:r>
              <a:rPr lang="zh-CN" altLang="en-US" dirty="0" smtClean="0"/>
              <a:t>给一个非常简单的小例子，例如登录操作，让应试者回答如何使用等价类方法设计用例。</a:t>
            </a:r>
            <a:endParaRPr lang="en-US" altLang="zh-CN" dirty="0" smtClean="0"/>
          </a:p>
          <a:p>
            <a:pPr>
              <a:buFont typeface="Wingdings" panose="05000000000000000000" charset="0"/>
              <a:buChar char="Ø"/>
            </a:pPr>
            <a:r>
              <a:rPr lang="zh-CN" altLang="en-US" dirty="0" smtClean="0"/>
              <a:t>陈述一个缺陷的生命周期</a:t>
            </a:r>
            <a:endParaRPr lang="en-US" altLang="zh-CN" dirty="0" smtClean="0"/>
          </a:p>
          <a:p>
            <a:pPr>
              <a:buFont typeface="Wingdings" panose="05000000000000000000" charset="0"/>
              <a:buChar char="Ø"/>
            </a:pPr>
            <a:r>
              <a:rPr lang="zh-CN" altLang="en-US" dirty="0" smtClean="0"/>
              <a:t>你看过哪一本测试书籍？哪些技术博客</a:t>
            </a:r>
            <a:r>
              <a:rPr lang="en-US" altLang="zh-CN" dirty="0" smtClean="0"/>
              <a:t>?</a:t>
            </a:r>
            <a:r>
              <a:rPr lang="zh-CN" altLang="en-US" dirty="0" smtClean="0"/>
              <a:t>哪些网站？</a:t>
            </a:r>
            <a:endParaRPr lang="zh-CN" altLang="en-US" dirty="0"/>
          </a:p>
        </p:txBody>
      </p:sp>
      <p:sp>
        <p:nvSpPr>
          <p:cNvPr id="3" name="标题 2"/>
          <p:cNvSpPr>
            <a:spLocks noGrp="1"/>
          </p:cNvSpPr>
          <p:nvPr>
            <p:ph type="title"/>
          </p:nvPr>
        </p:nvSpPr>
        <p:spPr/>
        <p:txBody>
          <a:bodyPr>
            <a:normAutofit/>
          </a:bodyPr>
          <a:lstStyle/>
          <a:p>
            <a:r>
              <a:rPr lang="zh-CN" altLang="en-US" dirty="0" smtClean="0"/>
              <a:t>案例分析</a:t>
            </a:r>
            <a:r>
              <a:rPr lang="en-US" altLang="zh-CN" dirty="0" smtClean="0"/>
              <a:t>(</a:t>
            </a:r>
            <a:r>
              <a:rPr lang="zh-CN" altLang="en-US" dirty="0" smtClean="0"/>
              <a:t>面试问题及答题情况</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idx="4294967295"/>
          </p:nvPr>
        </p:nvSpPr>
        <p:spPr>
          <a:xfrm>
            <a:off x="1475656" y="788706"/>
            <a:ext cx="6134100" cy="551656"/>
          </a:xfrm>
          <a:prstGeom prst="rect">
            <a:avLst/>
          </a:prstGeom>
        </p:spPr>
        <p:txBody>
          <a:bodyPr>
            <a:normAutofit fontScale="90000"/>
          </a:bodyPr>
          <a:lstStyle/>
          <a:p>
            <a:pPr algn="ctr"/>
            <a:r>
              <a:rPr lang="zh-CN" altLang="en-US" sz="3200" dirty="0" smtClean="0">
                <a:solidFill>
                  <a:srgbClr val="FFFF00"/>
                </a:solidFill>
              </a:rPr>
              <a:t>大家猜猜</a:t>
            </a:r>
            <a:endParaRPr lang="en-US" altLang="zh-CN" sz="3200" dirty="0">
              <a:solidFill>
                <a:srgbClr val="FFFF00"/>
              </a:solidFill>
            </a:endParaRPr>
          </a:p>
        </p:txBody>
      </p:sp>
      <p:sp>
        <p:nvSpPr>
          <p:cNvPr id="4" name="矩形 3"/>
          <p:cNvSpPr/>
          <p:nvPr/>
        </p:nvSpPr>
        <p:spPr>
          <a:xfrm>
            <a:off x="1403651" y="5013176"/>
            <a:ext cx="6163945" cy="521970"/>
          </a:xfrm>
          <a:prstGeom prst="rect">
            <a:avLst/>
          </a:prstGeom>
        </p:spPr>
        <p:txBody>
          <a:bodyPr wrap="none">
            <a:spAutoFit/>
          </a:bodyPr>
          <a:lstStyle/>
          <a:p>
            <a:r>
              <a:rPr lang="zh-CN" altLang="en-US" sz="2800" i="0" dirty="0" smtClean="0">
                <a:solidFill>
                  <a:srgbClr val="FF0000"/>
                </a:solidFill>
              </a:rPr>
              <a:t>一个最严重的</a:t>
            </a:r>
            <a:r>
              <a:rPr lang="en-US" altLang="zh-CN" sz="2800" i="0" dirty="0" smtClean="0">
                <a:solidFill>
                  <a:srgbClr val="FF0000"/>
                </a:solidFill>
              </a:rPr>
              <a:t>Bug</a:t>
            </a:r>
            <a:r>
              <a:rPr lang="zh-CN" altLang="en-US" sz="2800" i="0" dirty="0" smtClean="0">
                <a:solidFill>
                  <a:srgbClr val="FF0000"/>
                </a:solidFill>
              </a:rPr>
              <a:t>带来的损失有多大？</a:t>
            </a:r>
            <a:endParaRPr lang="zh-CN" altLang="en-US" sz="2800" i="0" dirty="0">
              <a:solidFill>
                <a:srgbClr val="FF0000"/>
              </a:solidFill>
            </a:endParaRPr>
          </a:p>
        </p:txBody>
      </p:sp>
      <p:pic>
        <p:nvPicPr>
          <p:cNvPr id="5" name="Picture 6" descr="http://i.zdnet.com/blogs/moodys-software-bug-screws-investors2.gif"/>
          <p:cNvPicPr>
            <a:picLocks noChangeAspect="1" noChangeArrowheads="1"/>
          </p:cNvPicPr>
          <p:nvPr/>
        </p:nvPicPr>
        <p:blipFill>
          <a:blip r:embed="rId1" cstate="print"/>
          <a:srcRect/>
          <a:stretch>
            <a:fillRect/>
          </a:stretch>
        </p:blipFill>
        <p:spPr bwMode="auto">
          <a:xfrm>
            <a:off x="1907708" y="2348880"/>
            <a:ext cx="2290725" cy="2160240"/>
          </a:xfrm>
          <a:prstGeom prst="rect">
            <a:avLst/>
          </a:prstGeom>
          <a:noFill/>
          <a:ln w="9525">
            <a:noFill/>
            <a:miter lim="800000"/>
            <a:headEnd/>
            <a:tailEnd/>
          </a:ln>
        </p:spPr>
      </p:pic>
      <p:sp>
        <p:nvSpPr>
          <p:cNvPr id="7" name="矩形 6"/>
          <p:cNvSpPr/>
          <p:nvPr/>
        </p:nvSpPr>
        <p:spPr>
          <a:xfrm>
            <a:off x="4788024" y="1916832"/>
            <a:ext cx="2016224" cy="2799715"/>
          </a:xfrm>
          <a:prstGeom prst="rect">
            <a:avLst/>
          </a:prstGeom>
        </p:spPr>
        <p:txBody>
          <a:bodyPr wrap="square">
            <a:spAutoFit/>
          </a:bodyPr>
          <a:lstStyle/>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1</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00</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万美元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1</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000</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万美元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2</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000</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万美元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5</a:t>
            </a:r>
            <a:r>
              <a:rPr lang="en-US" altLang="zh-CN" sz="2000" i="0" dirty="0" smtClean="0">
                <a:solidFill>
                  <a:srgbClr val="FFFFFF"/>
                </a:solidFill>
                <a:latin typeface="楷体" panose="02010609060101010101" charset="-122"/>
                <a:ea typeface="楷体" panose="02010609060101010101" charset="-122"/>
                <a:cs typeface="楷体" panose="02010609060101010101" charset="-122"/>
              </a:rPr>
              <a:t>000</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万美元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1</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亿美元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a:p>
            <a:pPr marL="342900" indent="-342900" eaLnBrk="0" hangingPunct="0">
              <a:lnSpc>
                <a:spcPct val="130000"/>
              </a:lnSpc>
              <a:spcBef>
                <a:spcPct val="20000"/>
              </a:spcBef>
              <a:buClr>
                <a:schemeClr val="accent1">
                  <a:lumMod val="50000"/>
                </a:schemeClr>
              </a:buClr>
              <a:buSzPct val="80000"/>
              <a:buFont typeface="Wingdings" panose="05000000000000000000" pitchFamily="2" charset="2"/>
              <a:buChar char="p"/>
            </a:pPr>
            <a:r>
              <a:rPr lang="zh-CN" altLang="zh-CN" sz="2000" i="0" dirty="0" smtClean="0">
                <a:solidFill>
                  <a:srgbClr val="FFFFFF"/>
                </a:solidFill>
                <a:latin typeface="楷体" panose="02010609060101010101" charset="-122"/>
                <a:ea typeface="楷体" panose="02010609060101010101" charset="-122"/>
                <a:cs typeface="楷体" panose="02010609060101010101" charset="-122"/>
              </a:rPr>
              <a:t>2</a:t>
            </a:r>
            <a:r>
              <a:rPr lang="zh-CN" altLang="en-US" sz="2000" i="0" dirty="0" smtClean="0">
                <a:solidFill>
                  <a:srgbClr val="FFFFFF"/>
                </a:solidFill>
                <a:latin typeface="楷体" panose="02010609060101010101" charset="-122"/>
                <a:ea typeface="楷体" panose="02010609060101010101" charset="-122"/>
                <a:cs typeface="楷体" panose="02010609060101010101" charset="-122"/>
              </a:rPr>
              <a:t>亿美元</a:t>
            </a:r>
            <a:endParaRPr lang="en-US" altLang="zh-CN" sz="2000" i="0" dirty="0" smtClean="0">
              <a:solidFill>
                <a:srgbClr val="FFFFFF"/>
              </a:solidFill>
              <a:latin typeface="楷体" panose="02010609060101010101" charset="-122"/>
              <a:ea typeface="楷体" panose="02010609060101010101" charset="-122"/>
              <a:cs typeface="楷体" panose="02010609060101010101" charset="-122"/>
            </a:endParaRPr>
          </a:p>
        </p:txBody>
      </p:sp>
      <p:sp>
        <p:nvSpPr>
          <p:cNvPr id="2" name="文本框 1"/>
          <p:cNvSpPr txBox="1"/>
          <p:nvPr/>
        </p:nvSpPr>
        <p:spPr>
          <a:xfrm>
            <a:off x="6948268" y="2924946"/>
            <a:ext cx="792480" cy="829945"/>
          </a:xfrm>
          <a:prstGeom prst="rect">
            <a:avLst/>
          </a:prstGeom>
          <a:noFill/>
        </p:spPr>
        <p:txBody>
          <a:bodyPr wrap="none" rtlCol="0">
            <a:spAutoFit/>
          </a:bodyPr>
          <a:lstStyle/>
          <a:p>
            <a:r>
              <a:rPr kumimoji="1" lang="zh-CN" altLang="en-US" sz="4800" i="0" dirty="0" smtClean="0">
                <a:solidFill>
                  <a:schemeClr val="bg1">
                    <a:lumMod val="85000"/>
                  </a:schemeClr>
                </a:solidFill>
              </a:rPr>
              <a:t>？</a:t>
            </a:r>
            <a:endParaRPr kumimoji="1" lang="zh-CN" altLang="en-US" sz="4800" i="0" dirty="0">
              <a:solidFill>
                <a:schemeClr val="bg1">
                  <a:lumMod val="85000"/>
                </a:schemeClr>
              </a:solidFill>
            </a:endParaRPr>
          </a:p>
        </p:txBody>
      </p:sp>
    </p:spTree>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p:tgtEl>
                                          <p:spTgt spid="7">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7">
                                            <p:txEl>
                                              <p:pRg st="0" end="0"/>
                                            </p:txEl>
                                          </p:spTgt>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 calcmode="lin" valueType="num">
                                      <p:cBhvr additive="base">
                                        <p:cTn id="12" dur="1000"/>
                                        <p:tgtEl>
                                          <p:spTgt spid="7">
                                            <p:txEl>
                                              <p:pRg st="1" end="1"/>
                                            </p:txEl>
                                          </p:spTgt>
                                        </p:tgtEl>
                                        <p:attrNameLst>
                                          <p:attrName>ppt_y</p:attrName>
                                        </p:attrNameLst>
                                      </p:cBhvr>
                                      <p:tavLst>
                                        <p:tav tm="0">
                                          <p:val>
                                            <p:strVal val="#ppt_y-#ppt_h*1.125000"/>
                                          </p:val>
                                        </p:tav>
                                        <p:tav tm="100000">
                                          <p:val>
                                            <p:strVal val="#ppt_y"/>
                                          </p:val>
                                        </p:tav>
                                      </p:tavLst>
                                    </p:anim>
                                    <p:animEffect transition="in" filter="wipe(down)">
                                      <p:cBhvr>
                                        <p:cTn id="13" dur="1000"/>
                                        <p:tgtEl>
                                          <p:spTgt spid="7">
                                            <p:txEl>
                                              <p:pRg st="1" end="1"/>
                                            </p:txEl>
                                          </p:spTgt>
                                        </p:tgtEl>
                                      </p:cBhvr>
                                    </p:animEffect>
                                  </p:childTnLst>
                                </p:cTn>
                              </p:par>
                            </p:childTnLst>
                          </p:cTn>
                        </p:par>
                        <p:par>
                          <p:cTn id="14" fill="hold">
                            <p:stCondLst>
                              <p:cond delay="1500"/>
                            </p:stCondLst>
                            <p:childTnLst>
                              <p:par>
                                <p:cTn id="15" presetID="12" presetClass="entr" presetSubtype="1" fill="hold" nodeType="after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 calcmode="lin" valueType="num">
                                      <p:cBhvr additive="base">
                                        <p:cTn id="17" dur="1000"/>
                                        <p:tgtEl>
                                          <p:spTgt spid="7">
                                            <p:txEl>
                                              <p:pRg st="2" end="2"/>
                                            </p:txEl>
                                          </p:spTgt>
                                        </p:tgtEl>
                                        <p:attrNameLst>
                                          <p:attrName>ppt_y</p:attrName>
                                        </p:attrNameLst>
                                      </p:cBhvr>
                                      <p:tavLst>
                                        <p:tav tm="0">
                                          <p:val>
                                            <p:strVal val="#ppt_y-#ppt_h*1.125000"/>
                                          </p:val>
                                        </p:tav>
                                        <p:tav tm="100000">
                                          <p:val>
                                            <p:strVal val="#ppt_y"/>
                                          </p:val>
                                        </p:tav>
                                      </p:tavLst>
                                    </p:anim>
                                    <p:animEffect transition="in" filter="wipe(down)">
                                      <p:cBhvr>
                                        <p:cTn id="18" dur="1000"/>
                                        <p:tgtEl>
                                          <p:spTgt spid="7">
                                            <p:txEl>
                                              <p:pRg st="2" end="2"/>
                                            </p:txEl>
                                          </p:spTgt>
                                        </p:tgtEl>
                                      </p:cBhvr>
                                    </p:animEffect>
                                  </p:childTnLst>
                                </p:cTn>
                              </p:par>
                            </p:childTnLst>
                          </p:cTn>
                        </p:par>
                        <p:par>
                          <p:cTn id="19" fill="hold">
                            <p:stCondLst>
                              <p:cond delay="2500"/>
                            </p:stCondLst>
                            <p:childTnLst>
                              <p:par>
                                <p:cTn id="20" presetID="12" presetClass="entr" presetSubtype="1" fill="hold" nodeType="after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 calcmode="lin" valueType="num">
                                      <p:cBhvr additive="base">
                                        <p:cTn id="22" dur="1000"/>
                                        <p:tgtEl>
                                          <p:spTgt spid="7">
                                            <p:txEl>
                                              <p:pRg st="3" end="3"/>
                                            </p:txEl>
                                          </p:spTgt>
                                        </p:tgtEl>
                                        <p:attrNameLst>
                                          <p:attrName>ppt_y</p:attrName>
                                        </p:attrNameLst>
                                      </p:cBhvr>
                                      <p:tavLst>
                                        <p:tav tm="0">
                                          <p:val>
                                            <p:strVal val="#ppt_y-#ppt_h*1.125000"/>
                                          </p:val>
                                        </p:tav>
                                        <p:tav tm="100000">
                                          <p:val>
                                            <p:strVal val="#ppt_y"/>
                                          </p:val>
                                        </p:tav>
                                      </p:tavLst>
                                    </p:anim>
                                    <p:animEffect transition="in" filter="wipe(down)">
                                      <p:cBhvr>
                                        <p:cTn id="23" dur="1000"/>
                                        <p:tgtEl>
                                          <p:spTgt spid="7">
                                            <p:txEl>
                                              <p:pRg st="3" end="3"/>
                                            </p:txEl>
                                          </p:spTgt>
                                        </p:tgtEl>
                                      </p:cBhvr>
                                    </p:animEffect>
                                  </p:childTnLst>
                                </p:cTn>
                              </p:par>
                            </p:childTnLst>
                          </p:cTn>
                        </p:par>
                        <p:par>
                          <p:cTn id="24" fill="hold">
                            <p:stCondLst>
                              <p:cond delay="3500"/>
                            </p:stCondLst>
                            <p:childTnLst>
                              <p:par>
                                <p:cTn id="25" presetID="12" presetClass="entr" presetSubtype="1" fill="hold" nodeType="afterEffect">
                                  <p:stCondLst>
                                    <p:cond delay="0"/>
                                  </p:stCondLst>
                                  <p:childTnLst>
                                    <p:set>
                                      <p:cBhvr>
                                        <p:cTn id="26" dur="1" fill="hold">
                                          <p:stCondLst>
                                            <p:cond delay="0"/>
                                          </p:stCondLst>
                                        </p:cTn>
                                        <p:tgtEl>
                                          <p:spTgt spid="7">
                                            <p:txEl>
                                              <p:pRg st="4" end="4"/>
                                            </p:txEl>
                                          </p:spTgt>
                                        </p:tgtEl>
                                        <p:attrNameLst>
                                          <p:attrName>style.visibility</p:attrName>
                                        </p:attrNameLst>
                                      </p:cBhvr>
                                      <p:to>
                                        <p:strVal val="visible"/>
                                      </p:to>
                                    </p:set>
                                    <p:anim calcmode="lin" valueType="num">
                                      <p:cBhvr additive="base">
                                        <p:cTn id="27" dur="1000"/>
                                        <p:tgtEl>
                                          <p:spTgt spid="7">
                                            <p:txEl>
                                              <p:pRg st="4" end="4"/>
                                            </p:txEl>
                                          </p:spTgt>
                                        </p:tgtEl>
                                        <p:attrNameLst>
                                          <p:attrName>ppt_y</p:attrName>
                                        </p:attrNameLst>
                                      </p:cBhvr>
                                      <p:tavLst>
                                        <p:tav tm="0">
                                          <p:val>
                                            <p:strVal val="#ppt_y-#ppt_h*1.125000"/>
                                          </p:val>
                                        </p:tav>
                                        <p:tav tm="100000">
                                          <p:val>
                                            <p:strVal val="#ppt_y"/>
                                          </p:val>
                                        </p:tav>
                                      </p:tavLst>
                                    </p:anim>
                                    <p:animEffect transition="in" filter="wipe(down)">
                                      <p:cBhvr>
                                        <p:cTn id="28" dur="1000"/>
                                        <p:tgtEl>
                                          <p:spTgt spid="7">
                                            <p:txEl>
                                              <p:pRg st="4" end="4"/>
                                            </p:txEl>
                                          </p:spTgt>
                                        </p:tgtEl>
                                      </p:cBhvr>
                                    </p:animEffect>
                                  </p:childTnLst>
                                </p:cTn>
                              </p:par>
                            </p:childTnLst>
                          </p:cTn>
                        </p:par>
                        <p:par>
                          <p:cTn id="29" fill="hold">
                            <p:stCondLst>
                              <p:cond delay="4500"/>
                            </p:stCondLst>
                            <p:childTnLst>
                              <p:par>
                                <p:cTn id="30" presetID="12" presetClass="entr" presetSubtype="1" fill="hold" nodeType="after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 calcmode="lin" valueType="num">
                                      <p:cBhvr additive="base">
                                        <p:cTn id="32" dur="1000"/>
                                        <p:tgtEl>
                                          <p:spTgt spid="7">
                                            <p:txEl>
                                              <p:pRg st="5" end="5"/>
                                            </p:txEl>
                                          </p:spTgt>
                                        </p:tgtEl>
                                        <p:attrNameLst>
                                          <p:attrName>ppt_y</p:attrName>
                                        </p:attrNameLst>
                                      </p:cBhvr>
                                      <p:tavLst>
                                        <p:tav tm="0">
                                          <p:val>
                                            <p:strVal val="#ppt_y-#ppt_h*1.125000"/>
                                          </p:val>
                                        </p:tav>
                                        <p:tav tm="100000">
                                          <p:val>
                                            <p:strVal val="#ppt_y"/>
                                          </p:val>
                                        </p:tav>
                                      </p:tavLst>
                                    </p:anim>
                                    <p:animEffect transition="in" filter="wipe(down)">
                                      <p:cBhvr>
                                        <p:cTn id="33" dur="1000"/>
                                        <p:tgtEl>
                                          <p:spTgt spid="7">
                                            <p:txEl>
                                              <p:pRg st="5" end="5"/>
                                            </p:txEl>
                                          </p:spTgt>
                                        </p:tgtEl>
                                      </p:cBhvr>
                                    </p:animEffect>
                                  </p:childTnLst>
                                </p:cTn>
                              </p:par>
                              <p:par>
                                <p:cTn id="34" presetID="12" presetClass="entr" presetSubtype="2" fill="hold" grpId="0" nodeType="withEffect">
                                  <p:stCondLst>
                                    <p:cond delay="0"/>
                                  </p:stCondLst>
                                  <p:childTnLst>
                                    <p:set>
                                      <p:cBhvr>
                                        <p:cTn id="35" dur="1" fill="hold">
                                          <p:stCondLst>
                                            <p:cond delay="0"/>
                                          </p:stCondLst>
                                        </p:cTn>
                                        <p:tgtEl>
                                          <p:spTgt spid="2"/>
                                        </p:tgtEl>
                                        <p:attrNameLst>
                                          <p:attrName>style.visibility</p:attrName>
                                        </p:attrNameLst>
                                      </p:cBhvr>
                                      <p:to>
                                        <p:strVal val="visible"/>
                                      </p:to>
                                    </p:set>
                                    <p:anim calcmode="lin" valueType="num">
                                      <p:cBhvr additive="base">
                                        <p:cTn id="36" dur="1000"/>
                                        <p:tgtEl>
                                          <p:spTgt spid="2"/>
                                        </p:tgtEl>
                                        <p:attrNameLst>
                                          <p:attrName>ppt_x</p:attrName>
                                        </p:attrNameLst>
                                      </p:cBhvr>
                                      <p:tavLst>
                                        <p:tav tm="0">
                                          <p:val>
                                            <p:strVal val="#ppt_x+#ppt_w*1.125000"/>
                                          </p:val>
                                        </p:tav>
                                        <p:tav tm="100000">
                                          <p:val>
                                            <p:strVal val="#ppt_x"/>
                                          </p:val>
                                        </p:tav>
                                      </p:tavLst>
                                    </p:anim>
                                    <p:animEffect transition="in" filter="wipe(left)">
                                      <p:cBhvr>
                                        <p:cTn id="3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ags/tag1.xml><?xml version="1.0" encoding="utf-8"?>
<p:tagLst xmlns:p="http://schemas.openxmlformats.org/presentationml/2006/main">
  <p:tag name="KSO_WM_UNIT_TABLE_BEAUTIFY" val="smartTable{efe40f36-dc81-41b6-b273-568007e661b9}"/>
  <p:tag name="TABLE_ENDDRAG_ORIGIN_RECT" val="637*420"/>
  <p:tag name="TABLE_ENDDRAG_RECT" val="46*84*637*420"/>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TIMING" val="|8.2|48.5"/>
</p:tagLst>
</file>

<file path=ppt/tags/tag22.xml><?xml version="1.0" encoding="utf-8"?>
<p:tagLst xmlns:p="http://schemas.openxmlformats.org/presentationml/2006/main">
  <p:tag name="TIMING" val="|0.2"/>
</p:tagLst>
</file>

<file path=ppt/tags/tag23.xml><?xml version="1.0" encoding="utf-8"?>
<p:tagLst xmlns:p="http://schemas.openxmlformats.org/presentationml/2006/main">
  <p:tag name="TIMING" val="|0.2"/>
</p:tagLst>
</file>

<file path=ppt/tags/tag24.xml><?xml version="1.0" encoding="utf-8"?>
<p:tagLst xmlns:p="http://schemas.openxmlformats.org/presentationml/2006/main">
  <p:tag name="REFSHAPE" val="1104959948"/>
  <p:tag name="KSO_WM_UNIT_PLACING_PICTURE_USER_VIEWPORT" val="{&quot;height&quot;:6615,&quot;width&quot;:12870}"/>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REFSHAPE" val="996941828"/>
  <p:tag name="KSO_WM_UNIT_PLACING_PICTURE_USER_VIEWPORT" val="{&quot;height&quot;:8240,&quot;width&quot;:15840}"/>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TIMING" val="|43.8|28|33.7|88"/>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UNIT_PLACING_PICTURE_USER_VIEWPORT" val="{&quot;height&quot;:8575,&quot;width&quot;:15840}"/>
</p:tagLst>
</file>

<file path=ppt/tags/tag33.xml><?xml version="1.0" encoding="utf-8"?>
<p:tagLst xmlns:p="http://schemas.openxmlformats.org/presentationml/2006/main">
  <p:tag name="KSO_WM_UNIT_PLACING_PICTURE_USER_VIEWPORT" val="{&quot;height&quot;:7053,&quot;width&quot;:12960}"/>
</p:tagLst>
</file>

<file path=ppt/tags/tag34.xml><?xml version="1.0" encoding="utf-8"?>
<p:tagLst xmlns:p="http://schemas.openxmlformats.org/presentationml/2006/main">
  <p:tag name="COMMONDATA" val="eyJoZGlkIjoiZTliYjE0NTFiYWZiMjQxODM2OGJhNzE0ZTdiYmM3NmUifQ=="/>
  <p:tag name="KSO_WPP_MARK_KEY" val="9d0c4574-3aa5-4e43-8b74-ed417d624cb4"/>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UNIT_PLACING_PICTURE_USER_VIEWPORT" val="{&quot;height&quot;:2412,&quot;width&quot;:12293}"/>
</p:tagLst>
</file>

<file path=ppt/tags/tag7.xml><?xml version="1.0" encoding="utf-8"?>
<p:tagLst xmlns:p="http://schemas.openxmlformats.org/presentationml/2006/main">
  <p:tag name="REFSHAPE" val="440212676"/>
  <p:tag name="KSO_WM_UNIT_PLACING_PICTURE_USER_VIEWPORT" val="{&quot;height&quot;:2190,&quot;width&quot;:4485}"/>
</p:tagLst>
</file>

<file path=ppt/tags/tag8.xml><?xml version="1.0" encoding="utf-8"?>
<p:tagLst xmlns:p="http://schemas.openxmlformats.org/presentationml/2006/main">
  <p:tag name="KSO_WM_MEDIACOVER_FLAG" val="1"/>
  <p:tag name="KSO_WM_UNIT_MEDIACOVER_BTN_STATE" val="1"/>
  <p:tag name="KSO_WM_UNIT_MEDIACOVER_BTNRECT" val="4736*3014*1099*1099"/>
  <p:tag name="KSO_WM_UNIT_MEDIACOVER_STYLEID" val="1"/>
  <p:tag name="KSO_WM_UNIT_MEDIACOVER_TEXTSTATE" val="0"/>
  <p:tag name="KSO_WM_UNIT_MEDIACOVER_BTN_POS" val="c"/>
  <p:tag name="KSO_WM_UNIT_MEDIACOVER_BTN_STYLE" val="ee0bc779c1f3d7f3e90c96344320e69a"/>
  <p:tag name="KSO_WM_UNIT_MEDIACOVER_RGB" val="000000"/>
  <p:tag name="KSO_WM_UNIT_MEDIACOVER_TRANSPARENCY" val="0.5"/>
</p:tagLst>
</file>

<file path=ppt/tags/tag9.xml><?xml version="1.0" encoding="utf-8"?>
<p:tagLst xmlns:p="http://schemas.openxmlformats.org/presentationml/2006/main">
  <p:tag name="KSO_WM_BEAUTIFY_FLAG" val=""/>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聚合">
  <a:themeElements>
    <a:clrScheme name="聚合">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聚合">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聚合">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95000" t="-106500" r="5000" b="2065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7538</Words>
  <Application>WPS 演示</Application>
  <PresentationFormat>全屏显示(4:3)</PresentationFormat>
  <Paragraphs>820</Paragraphs>
  <Slides>86</Slides>
  <Notes>7</Notes>
  <HiddenSlides>0</HiddenSlides>
  <MMClips>1</MMClips>
  <ScaleCrop>false</ScaleCrop>
  <HeadingPairs>
    <vt:vector size="8" baseType="variant">
      <vt:variant>
        <vt:lpstr>已用的字体</vt:lpstr>
      </vt:variant>
      <vt:variant>
        <vt:i4>29</vt:i4>
      </vt:variant>
      <vt:variant>
        <vt:lpstr>主题</vt:lpstr>
      </vt:variant>
      <vt:variant>
        <vt:i4>1</vt:i4>
      </vt:variant>
      <vt:variant>
        <vt:lpstr>嵌入 OLE 服务器</vt:lpstr>
      </vt:variant>
      <vt:variant>
        <vt:i4>2</vt:i4>
      </vt:variant>
      <vt:variant>
        <vt:lpstr>幻灯片标题</vt:lpstr>
      </vt:variant>
      <vt:variant>
        <vt:i4>86</vt:i4>
      </vt:variant>
    </vt:vector>
  </HeadingPairs>
  <TitlesOfParts>
    <vt:vector size="118" baseType="lpstr">
      <vt:lpstr>Arial</vt:lpstr>
      <vt:lpstr>宋体</vt:lpstr>
      <vt:lpstr>Wingdings</vt:lpstr>
      <vt:lpstr>Wingdings 3</vt:lpstr>
      <vt:lpstr>Verdana</vt:lpstr>
      <vt:lpstr>Wingdings 2</vt:lpstr>
      <vt:lpstr>Wingdings</vt:lpstr>
      <vt:lpstr>楷体</vt:lpstr>
      <vt:lpstr>Lucida Sans Unicode</vt:lpstr>
      <vt:lpstr>黑体</vt:lpstr>
      <vt:lpstr>微软雅黑</vt:lpstr>
      <vt:lpstr>Calibri</vt:lpstr>
      <vt:lpstr>Arial Unicode MS</vt:lpstr>
      <vt:lpstr>Arial Black</vt:lpstr>
      <vt:lpstr>楷体_GB2312</vt:lpstr>
      <vt:lpstr>新宋体</vt:lpstr>
      <vt:lpstr>华文行楷</vt:lpstr>
      <vt:lpstr>Calibri</vt:lpstr>
      <vt:lpstr>等线</vt:lpstr>
      <vt:lpstr>-apple-system</vt:lpstr>
      <vt:lpstr>Times New Roman</vt:lpstr>
      <vt:lpstr>Helvetica Neue Medium</vt:lpstr>
      <vt:lpstr>华文楷体</vt:lpstr>
      <vt:lpstr>Roboto</vt:lpstr>
      <vt:lpstr>Cambria</vt:lpstr>
      <vt:lpstr>Cambria Math</vt:lpstr>
      <vt:lpstr>Helvetica Neue</vt:lpstr>
      <vt:lpstr>Monotype Corsiva</vt:lpstr>
      <vt:lpstr>Wingdings</vt:lpstr>
      <vt:lpstr>聚合</vt:lpstr>
      <vt:lpstr>Word.Picture.8</vt:lpstr>
      <vt:lpstr>CorelDRAW.Graphic.9</vt:lpstr>
      <vt:lpstr>软件测试与质量保证</vt:lpstr>
      <vt:lpstr>课程主要内容</vt:lpstr>
      <vt:lpstr>实验</vt:lpstr>
      <vt:lpstr>考核：</vt:lpstr>
      <vt:lpstr>第1章 软件测试入门</vt:lpstr>
      <vt:lpstr>PowerPoint 演示文稿</vt:lpstr>
      <vt:lpstr>问题</vt:lpstr>
      <vt:lpstr>PowerPoint 演示文稿</vt:lpstr>
      <vt:lpstr>大家猜猜</vt:lpstr>
      <vt:lpstr>PowerPoint 演示文稿</vt:lpstr>
      <vt:lpstr>PowerPoint 演示文稿</vt:lpstr>
      <vt:lpstr>案例3：0.000000095的误差夺走28条生命</vt:lpstr>
      <vt:lpstr>PowerPoint 演示文稿</vt:lpstr>
      <vt:lpstr>案例4：ATM故障 取款人入狱</vt:lpstr>
      <vt:lpstr>PowerPoint 演示文稿</vt:lpstr>
      <vt:lpstr>软件缺陷</vt:lpstr>
      <vt:lpstr>缺陷 – Defect, Bug</vt:lpstr>
      <vt:lpstr>First Bug</vt:lpstr>
      <vt:lpstr>PowerPoint 演示文稿</vt:lpstr>
      <vt:lpstr>软件缺陷</vt:lpstr>
      <vt:lpstr>软件缺陷的表现？</vt:lpstr>
      <vt:lpstr>软件缺陷的表现？</vt:lpstr>
      <vt:lpstr>软件缺陷远远高于硬件缺陷</vt:lpstr>
      <vt:lpstr>软件缺陷小结</vt:lpstr>
      <vt:lpstr>软件危机</vt:lpstr>
      <vt:lpstr>2020年德国大众深陷“软件门”</vt:lpstr>
      <vt:lpstr>大规模复杂软件</vt:lpstr>
      <vt:lpstr>软件危机 </vt:lpstr>
      <vt:lpstr>银弹假说</vt:lpstr>
      <vt:lpstr>软件危机—小结</vt:lpstr>
      <vt:lpstr>软件测试的引入</vt:lpstr>
      <vt:lpstr>PowerPoint 演示文稿</vt:lpstr>
      <vt:lpstr>什么是软件测试？</vt:lpstr>
      <vt:lpstr>什么是软件测试？</vt:lpstr>
      <vt:lpstr>软件测试定义</vt:lpstr>
      <vt:lpstr>课堂小结</vt:lpstr>
      <vt:lpstr>软件测试的对象仅仅是程序吗？</vt:lpstr>
      <vt:lpstr>问题：什么时候开始测试？</vt:lpstr>
      <vt:lpstr>软件缺陷的产生的原因</vt:lpstr>
      <vt:lpstr>问题：为什么要尽早的开始测试？</vt:lpstr>
      <vt:lpstr>问题：为什么要尽早的开始测试？</vt:lpstr>
      <vt:lpstr>软件测试的目的</vt:lpstr>
      <vt:lpstr>软件测试模型</vt:lpstr>
      <vt:lpstr>软件测试模型</vt:lpstr>
      <vt:lpstr>软件测试模型</vt:lpstr>
      <vt:lpstr>PowerPoint 演示文稿</vt:lpstr>
      <vt:lpstr>PowerPoint 演示文稿</vt:lpstr>
      <vt:lpstr>软件测试的发展与现状</vt:lpstr>
      <vt:lpstr>产业需求</vt:lpstr>
      <vt:lpstr>人工智能VS软件测试</vt:lpstr>
      <vt:lpstr>人工智能 VS软件测试</vt:lpstr>
      <vt:lpstr>智能软件的测试</vt:lpstr>
      <vt:lpstr>智能软件的测试</vt:lpstr>
      <vt:lpstr>最近大火的chatGPT你测过吗？</vt:lpstr>
      <vt:lpstr>PowerPoint 演示文稿</vt:lpstr>
      <vt:lpstr>智能化的软件测试</vt:lpstr>
      <vt:lpstr>智能化的测试用例生成</vt:lpstr>
      <vt:lpstr>总结</vt:lpstr>
      <vt:lpstr>资源</vt:lpstr>
      <vt:lpstr>课后作业</vt:lpstr>
      <vt:lpstr>Q &amp; A</vt:lpstr>
      <vt:lpstr>PowerPoint 演示文稿</vt:lpstr>
      <vt:lpstr>PowerPoint 演示文稿</vt:lpstr>
      <vt:lpstr>软件质量模型</vt:lpstr>
      <vt:lpstr>软件质量模型</vt:lpstr>
      <vt:lpstr>一、 功能性</vt:lpstr>
      <vt:lpstr>二、 可靠性</vt:lpstr>
      <vt:lpstr>二、 可靠性</vt:lpstr>
      <vt:lpstr>三、 易用性</vt:lpstr>
      <vt:lpstr>四、 效率</vt:lpstr>
      <vt:lpstr>五、可维护性</vt:lpstr>
      <vt:lpstr>六、可移植性</vt:lpstr>
      <vt:lpstr>软件测试对软件产品的质量评估</vt:lpstr>
      <vt:lpstr>缺陷：任何违背质量的问题</vt:lpstr>
      <vt:lpstr>课后练习1</vt:lpstr>
      <vt:lpstr>问题：测试能保证软件质量吗？</vt:lpstr>
      <vt:lpstr>“扁鹊三兄弟”的故事</vt:lpstr>
      <vt:lpstr>软件测试的价值</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案例分析(面试问题及答题情况)</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Administrator</dc:creator>
  <cp:lastModifiedBy>Sun</cp:lastModifiedBy>
  <cp:revision>385</cp:revision>
  <dcterms:created xsi:type="dcterms:W3CDTF">2018-02-27T13:11:00Z</dcterms:created>
  <dcterms:modified xsi:type="dcterms:W3CDTF">2023-02-20T01:14:30Z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2052-11.1.0.13703</vt:lpwstr>
  </property>
  <property fmtid="{D5CDD505-2E9C-101B-9397-08002B2CF9AE}" pid="3" name="ICV">
    <vt:lpwstr>D15807142E8F45F185B4EBB8E3FF70C1</vt:lpwstr>
  </property>
</Properties>
</file>